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4v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9"/>
  </p:notesMasterIdLst>
  <p:sldIdLst>
    <p:sldId id="290" r:id="rId2"/>
    <p:sldId id="257" r:id="rId3"/>
    <p:sldId id="274" r:id="rId4"/>
    <p:sldId id="275" r:id="rId5"/>
    <p:sldId id="276" r:id="rId6"/>
    <p:sldId id="277" r:id="rId7"/>
    <p:sldId id="278" r:id="rId8"/>
    <p:sldId id="279" r:id="rId9"/>
    <p:sldId id="280" r:id="rId10"/>
    <p:sldId id="293" r:id="rId11"/>
    <p:sldId id="284" r:id="rId12"/>
    <p:sldId id="285" r:id="rId13"/>
    <p:sldId id="286" r:id="rId14"/>
    <p:sldId id="287" r:id="rId15"/>
    <p:sldId id="288" r:id="rId16"/>
    <p:sldId id="289" r:id="rId17"/>
    <p:sldId id="292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DDDFF"/>
    <a:srgbClr val="2A684D"/>
    <a:srgbClr val="2F7356"/>
    <a:srgbClr val="1D4735"/>
    <a:srgbClr val="2B5F7F"/>
    <a:srgbClr val="3940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719" autoAdjust="0"/>
    <p:restoredTop sz="96089" autoAdjust="0"/>
  </p:normalViewPr>
  <p:slideViewPr>
    <p:cSldViewPr snapToGrid="0" showGuides="1">
      <p:cViewPr varScale="1">
        <p:scale>
          <a:sx n="70" d="100"/>
          <a:sy n="70" d="100"/>
        </p:scale>
        <p:origin x="1254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0985E9-C101-499E-9EFC-D0D4EC475E0F}" type="datetimeFigureOut">
              <a:rPr lang="en-US" smtClean="0"/>
              <a:t>8/6/2016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03DD83-3DF2-40A7-9983-A659D27BAA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9909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8BCDBD-C459-41AC-BD9B-ED82F09C830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9621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IN" dirty="0" smtClean="0"/>
              <a:t>চিত্রের</a:t>
            </a:r>
            <a:r>
              <a:rPr lang="bn-IN" baseline="0" dirty="0" smtClean="0"/>
              <a:t> ক্ষেত্রটি কীসের? ক্ষেত্রে কী প্রয়োগ করা হল? ক্ষেত্রের কী পরিবর্তন হল? তাপমাত্রার পার্থক্য কত? আয়তনের পার্থক্য কত? আয়তন প্রসারন সহগ কত? আয়তন প্রসারন সহগ কাকে বলে?  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8BCDBD-C459-41AC-BD9B-ED82F09C830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7185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IN" dirty="0" smtClean="0"/>
              <a:t>শিক্ষার্থীদের</a:t>
            </a:r>
            <a:r>
              <a:rPr lang="bn-IN" baseline="0" dirty="0" smtClean="0"/>
              <a:t> দ্বারা বোর্ডে দৈর্ঘ্য  প্রসারন সহগের গাণিতিক প্রকাশের মাধ্যমে সহগগুলোর মধ্যে সম্পর্ক নির্ণয়ে সহায়তা করা যেতে পারে।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8BCDBD-C459-41AC-BD9B-ED82F09C830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5425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IN" dirty="0" smtClean="0"/>
              <a:t>প্রত্যেক দলের উপস্থাপন</a:t>
            </a:r>
            <a:r>
              <a:rPr lang="bn-IN" baseline="0" dirty="0" smtClean="0"/>
              <a:t> শেষে সঠিক উত্তর শিক্ষক শিক্ষার্থীদের দ্বারা বোর্ডে লিখতে সহায়তা করা যেতে পারে।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8BCDBD-C459-41AC-BD9B-ED82F09C830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9328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IN" dirty="0" smtClean="0"/>
              <a:t>সময়-৫ মিনিট।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8BCDBD-C459-41AC-BD9B-ED82F09C830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3681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IN" dirty="0" smtClean="0"/>
              <a:t>সমস্যাটি সঠিক</a:t>
            </a:r>
            <a:r>
              <a:rPr lang="bn-IN" baseline="0" dirty="0" smtClean="0"/>
              <a:t>ভাবে সমাধানের জন্য সহায়ক নির্দেশনা দেওয়া যেতে পারে।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8BCDBD-C459-41AC-BD9B-ED82F09C830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2680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IN" dirty="0" smtClean="0"/>
              <a:t>ধন্যবাদ</a:t>
            </a:r>
            <a:r>
              <a:rPr lang="bn-IN" baseline="0" dirty="0" smtClean="0"/>
              <a:t> জানিয়ে আজকের শ্রেণি কার্যক্রম শেষ করা যেতে পারে।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8BCDBD-C459-41AC-BD9B-ED82F09C830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164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IN" dirty="0" smtClean="0"/>
              <a:t>সকলকে স্বাগতম জানিয়ে আজকের শ্রেণির</a:t>
            </a:r>
            <a:r>
              <a:rPr lang="bn-IN" baseline="0" dirty="0" smtClean="0"/>
              <a:t> কার্যক্রম শূরু করা যেতে পারে।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8BCDBD-C459-41AC-BD9B-ED82F09C830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0055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IN" dirty="0" smtClean="0"/>
              <a:t>স্লাইদটি হাইড করে রাখা</a:t>
            </a:r>
            <a:r>
              <a:rPr lang="bn-IN" baseline="0" dirty="0" smtClean="0"/>
              <a:t>  হয়েছে।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8BCDBD-C459-41AC-BD9B-ED82F09C830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4469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IN" dirty="0" smtClean="0">
                <a:latin typeface="NikoshBAN" panose="02000000000000000000" pitchFamily="2" charset="0"/>
                <a:cs typeface="NikoshBAN" panose="02000000000000000000" pitchFamily="2" charset="0"/>
              </a:rPr>
              <a:t>নীচে ক্লিক করে</a:t>
            </a:r>
            <a:r>
              <a:rPr lang="bn-IN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ভিডিওটি দেখি।</a:t>
            </a:r>
            <a:r>
              <a:rPr lang="bn-IN" dirty="0" smtClean="0">
                <a:latin typeface="NikoshBAN" panose="02000000000000000000" pitchFamily="2" charset="0"/>
                <a:cs typeface="NikoshBAN" panose="02000000000000000000" pitchFamily="2" charset="0"/>
              </a:rPr>
              <a:t>ভিডিওতে কী কী উপকরন দেখা</a:t>
            </a:r>
            <a:r>
              <a:rPr lang="bn-IN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গেল? পরীক্ষাটি পর্যবেক্ষন করে কী সিদ্ধান্তে উপনীত হলে? </a:t>
            </a:r>
            <a:endParaRPr lang="en-US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8BCDBD-C459-41AC-BD9B-ED82F09C830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3995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IN" dirty="0" smtClean="0">
                <a:latin typeface="NikoshBAN" panose="02000000000000000000" pitchFamily="2" charset="0"/>
                <a:cs typeface="NikoshBAN" panose="02000000000000000000" pitchFamily="2" charset="0"/>
              </a:rPr>
              <a:t>চিত্রে কী দেখতে</a:t>
            </a:r>
            <a:r>
              <a:rPr lang="bn-IN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পাই? </a:t>
            </a:r>
            <a:r>
              <a:rPr lang="bn-IN" dirty="0" smtClean="0">
                <a:latin typeface="NikoshBAN" panose="02000000000000000000" pitchFamily="2" charset="0"/>
                <a:cs typeface="NikoshBAN" panose="02000000000000000000" pitchFamily="2" charset="0"/>
              </a:rPr>
              <a:t>লোহার দন্ডে কী প্রয়োগ করা হল? লোহার দন্ডের কী পরিবর্তন</a:t>
            </a:r>
            <a:r>
              <a:rPr lang="bn-IN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হল? তাপ অপসারনে লোহার দন্ডের কী পরিবর্তন হল? আজকের পাঠ ঘোষণা।</a:t>
            </a:r>
            <a:r>
              <a:rPr lang="bn-IN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8BCDBD-C459-41AC-BD9B-ED82F09C830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0072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IN" dirty="0" smtClean="0"/>
              <a:t>স্লাইডটি </a:t>
            </a:r>
            <a:r>
              <a:rPr lang="bn-IN" baseline="0" dirty="0" smtClean="0"/>
              <a:t> হাইদ করে রাখা যেতে পারে অথবা দেখানো যেতে পারে।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8BCDBD-C459-41AC-BD9B-ED82F09C830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194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IN" dirty="0" smtClean="0"/>
              <a:t>এটি কী? এটি কী পদার্থ?</a:t>
            </a:r>
            <a:r>
              <a:rPr lang="bn-IN" baseline="0" dirty="0" smtClean="0"/>
              <a:t> এর অণুগুলো কী অবস্থায় থাকে? লোলোহার দন্ডে কী প্রয়োগ করা হল? তাপ প্রয়োগে দন্ডের অণুগুলোর কী পরিবর্তিন হয়? দন্ডের কী পরিবর্তন হল?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8BCDBD-C459-41AC-BD9B-ED82F09C830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7411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IN" dirty="0" smtClean="0">
                <a:latin typeface="NikoshBAN" panose="02000000000000000000" pitchFamily="2" charset="0"/>
                <a:cs typeface="NikoshBAN" panose="02000000000000000000" pitchFamily="2" charset="0"/>
              </a:rPr>
              <a:t>চিত্রে কী দেখা</a:t>
            </a:r>
            <a:r>
              <a:rPr lang="bn-IN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যাচ্ছে? দন্ডটির দৈর্ঘ্য কত? দন্ডে কী প্রয়োগ করা হল? এখন দন্ডের দৈর্ঘ্য কত? তাপ সরিয়ে নিলে দন্ডের কী পরিবর্তন হল? তাপের প্রভাবে কঠিন পদার্থের দৈর্ঘ্যের কী পরিবর্তন হয়?</a:t>
            </a:r>
            <a:endParaRPr lang="en-US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8BCDBD-C459-41AC-BD9B-ED82F09C830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0785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bn-IN" dirty="0" smtClean="0"/>
              <a:t>চিত্রের</a:t>
            </a:r>
            <a:r>
              <a:rPr lang="bn-IN" baseline="0" dirty="0" smtClean="0"/>
              <a:t> দন্ডটি কীসের? দন্ডে কী প্রয়োগ করা হল? দন্ডের কী পরিবর্তন হল? তাপমাত্রার পার্থক্য কত? দন্ডটির দৈর্ঘ্যের পার্থক্য কত? দৈর্ঘ্য প্রসারন সহগ কত? দৈর্ঘ্য প্রসারন সহগ কাকে বলে?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476042-F632-439D-AEFA-7722E3E72579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7974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0"/>
            <a:ext cx="9144677" cy="6858000"/>
            <a:chOff x="0" y="0"/>
            <a:chExt cx="9144677" cy="6858000"/>
          </a:xfrm>
        </p:grpSpPr>
        <p:pic>
          <p:nvPicPr>
            <p:cNvPr id="8" name="Picture 7" descr="SD-PanelTitle-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1515532" y="1520422"/>
              <a:ext cx="6112935" cy="3818468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2" name="Picture 11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r="47959"/>
            <a:stretch/>
          </p:blipFill>
          <p:spPr>
            <a:xfrm>
              <a:off x="0" y="3128434"/>
              <a:ext cx="1664208" cy="612648"/>
            </a:xfrm>
            <a:prstGeom prst="rect">
              <a:avLst/>
            </a:prstGeom>
          </p:spPr>
        </p:pic>
        <p:pic>
          <p:nvPicPr>
            <p:cNvPr id="13" name="Picture 12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r="47959"/>
            <a:stretch/>
          </p:blipFill>
          <p:spPr>
            <a:xfrm>
              <a:off x="7480469" y="3128434"/>
              <a:ext cx="1664208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21934" y="1811863"/>
            <a:ext cx="5308866" cy="1515533"/>
          </a:xfrm>
        </p:spPr>
        <p:txBody>
          <a:bodyPr anchor="b">
            <a:noAutofit/>
          </a:bodyPr>
          <a:lstStyle>
            <a:lvl1pPr algn="ctr">
              <a:defRPr sz="48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21934" y="3598327"/>
            <a:ext cx="5308866" cy="1377651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65417" y="5054602"/>
            <a:ext cx="673276" cy="279400"/>
          </a:xfrm>
        </p:spPr>
        <p:txBody>
          <a:bodyPr/>
          <a:lstStyle/>
          <a:p>
            <a:fld id="{13E28B10-367E-4127-B002-F4E0C92EBA0C}" type="datetimeFigureOut">
              <a:rPr lang="en-US" smtClean="0"/>
              <a:t>8/6/2016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21934" y="5054602"/>
            <a:ext cx="4064860" cy="2794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7317" y="5054602"/>
            <a:ext cx="413483" cy="279400"/>
          </a:xfrm>
        </p:spPr>
        <p:txBody>
          <a:bodyPr/>
          <a:lstStyle/>
          <a:p>
            <a:fld id="{C1AF2276-5951-45EB-A0E1-E914A77EEFDF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019825" y="3471329"/>
            <a:ext cx="511308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18934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4815415"/>
            <a:ext cx="6798734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26260" y="1032933"/>
            <a:ext cx="7091482" cy="33612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6" y="5382153"/>
            <a:ext cx="6798734" cy="49371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28B10-367E-4127-B002-F4E0C92EBA0C}" type="datetimeFigureOut">
              <a:rPr lang="en-US" smtClean="0"/>
              <a:t>8/6/2016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F2276-5951-45EB-A0E1-E914A77EEF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4736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06873"/>
            <a:ext cx="6798734" cy="309786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275666"/>
            <a:ext cx="6798736" cy="1600202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28B10-367E-4127-B002-F4E0C92EBA0C}" type="datetimeFigureOut">
              <a:rPr lang="en-US" smtClean="0"/>
              <a:t>8/6/2016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F2276-5951-45EB-A0E1-E914A77EEFDF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5" y="4140199"/>
            <a:ext cx="66064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75742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4333" y="982132"/>
            <a:ext cx="6400250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00200" y="3352799"/>
            <a:ext cx="5892798" cy="651933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3" y="4343400"/>
            <a:ext cx="6798738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28B10-367E-4127-B002-F4E0C92EBA0C}" type="datetimeFigureOut">
              <a:rPr lang="en-US" smtClean="0"/>
              <a:t>8/6/2016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F2276-5951-45EB-A0E1-E914A77EEFDF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49969" y="905362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33503" y="2827870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278466" y="4140199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50962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9" y="3308581"/>
            <a:ext cx="679872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4777381"/>
            <a:ext cx="679873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28B10-367E-4127-B002-F4E0C92EBA0C}" type="datetimeFigureOut">
              <a:rPr lang="en-US" smtClean="0"/>
              <a:t>8/6/2016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F2276-5951-45EB-A0E1-E914A77EEF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3216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9416" y="982132"/>
            <a:ext cx="632516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8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639312"/>
            <a:ext cx="6798730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529667"/>
            <a:ext cx="6798736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28B10-367E-4127-B002-F4E0C92EBA0C}" type="datetimeFigureOut">
              <a:rPr lang="en-US" smtClean="0"/>
              <a:t>8/6/2016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F2276-5951-45EB-A0E1-E914A77EEFDF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78060" y="89689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649796" y="260772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278466" y="342900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56814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82131"/>
            <a:ext cx="6798734" cy="2294467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3200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566160"/>
            <a:ext cx="6798730" cy="905256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6" y="4470400"/>
            <a:ext cx="6798734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28B10-367E-4127-B002-F4E0C92EBA0C}" type="datetimeFigureOut">
              <a:rPr lang="en-US" smtClean="0"/>
              <a:t>8/6/2016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F2276-5951-45EB-A0E1-E914A77EEFDF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9" y="3429000"/>
            <a:ext cx="6606421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64011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5" y="2490135"/>
            <a:ext cx="6798736" cy="3385733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28B10-367E-4127-B002-F4E0C92EBA0C}" type="datetimeFigureOut">
              <a:rPr lang="en-US" smtClean="0"/>
              <a:t>8/6/2016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F2276-5951-45EB-A0E1-E914A77EEFDF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60642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75183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56667" y="906873"/>
            <a:ext cx="1618930" cy="496899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7" y="906873"/>
            <a:ext cx="4915509" cy="4968993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28B10-367E-4127-B002-F4E0C92EBA0C}" type="datetimeFigureOut">
              <a:rPr lang="en-US" smtClean="0"/>
              <a:t>8/6/2016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F2276-5951-45EB-A0E1-E914A77EEFDF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6245512" y="906873"/>
            <a:ext cx="0" cy="4968993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30138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278465" y="235626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28B10-367E-4127-B002-F4E0C92EBA0C}" type="datetimeFigureOut">
              <a:rPr lang="en-US" smtClean="0"/>
              <a:t>8/6/2016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F2276-5951-45EB-A0E1-E914A77EEF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0215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8465" y="1641413"/>
            <a:ext cx="6595534" cy="1822514"/>
          </a:xfrm>
        </p:spPr>
        <p:txBody>
          <a:bodyPr anchor="b">
            <a:normAutofit/>
          </a:bodyPr>
          <a:lstStyle>
            <a:lvl1pPr algn="ctr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8465" y="3734859"/>
            <a:ext cx="6595534" cy="1090015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28B10-367E-4127-B002-F4E0C92EBA0C}" type="datetimeFigureOut">
              <a:rPr lang="en-US" smtClean="0"/>
              <a:t>8/6/2016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F2276-5951-45EB-A0E1-E914A77EEFDF}" type="slidenum">
              <a:rPr lang="en-US" smtClean="0"/>
              <a:t>‹#›</a:t>
            </a:fld>
            <a:endParaRPr lang="en-US"/>
          </a:p>
        </p:txBody>
      </p:sp>
      <p:cxnSp>
        <p:nvCxnSpPr>
          <p:cNvPr id="31" name="Straight Connector 30"/>
          <p:cNvCxnSpPr/>
          <p:nvPr/>
        </p:nvCxnSpPr>
        <p:spPr>
          <a:xfrm>
            <a:off x="1278466" y="3599392"/>
            <a:ext cx="659553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67294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278465" y="235626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15337"/>
            <a:ext cx="6798734" cy="130386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6866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152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28B10-367E-4127-B002-F4E0C92EBA0C}" type="datetimeFigureOut">
              <a:rPr lang="en-US" smtClean="0"/>
              <a:t>8/6/2016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F2276-5951-45EB-A0E1-E914A77EEF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6654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76868" y="3243263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1832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1832" y="3243263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28B10-367E-4127-B002-F4E0C92EBA0C}" type="datetimeFigureOut">
              <a:rPr lang="en-US" smtClean="0"/>
              <a:t>8/6/2016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F2276-5951-45EB-A0E1-E914A77EEFDF}" type="slidenum">
              <a:rPr lang="en-US" smtClean="0"/>
              <a:t>‹#›</a:t>
            </a:fld>
            <a:endParaRPr lang="en-US"/>
          </a:p>
        </p:txBody>
      </p:sp>
      <p:cxnSp>
        <p:nvCxnSpPr>
          <p:cNvPr id="41" name="Straight Connector 40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08676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15337"/>
            <a:ext cx="6798735" cy="130386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28B10-367E-4127-B002-F4E0C92EBA0C}" type="datetimeFigureOut">
              <a:rPr lang="en-US" smtClean="0"/>
              <a:t>8/6/2016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F2276-5951-45EB-A0E1-E914A77EEFDF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42031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28B10-367E-4127-B002-F4E0C92EBA0C}" type="datetimeFigureOut">
              <a:rPr lang="en-US" smtClean="0"/>
              <a:t>8/6/2016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F2276-5951-45EB-A0E1-E914A77EEF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0276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388534"/>
            <a:ext cx="2536798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0062" y="982132"/>
            <a:ext cx="3855539" cy="4893735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031065"/>
            <a:ext cx="2536798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28B10-367E-4127-B002-F4E0C92EBA0C}" type="datetimeFigureOut">
              <a:rPr lang="en-US" smtClean="0"/>
              <a:t>8/6/2016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F2276-5951-45EB-A0E1-E914A77EEFDF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278466" y="2912533"/>
            <a:ext cx="233359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80155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883832"/>
            <a:ext cx="3632202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069" y="1032933"/>
            <a:ext cx="2929463" cy="4792136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255432"/>
            <a:ext cx="3632201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28B10-367E-4127-B002-F4E0C92EBA0C}" type="datetimeFigureOut">
              <a:rPr lang="en-US" smtClean="0"/>
              <a:t>8/6/2016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F2276-5951-45EB-A0E1-E914A77EEF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3393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9152467" cy="6858000"/>
            <a:chOff x="0" y="0"/>
            <a:chExt cx="9152467" cy="6858000"/>
          </a:xfrm>
        </p:grpSpPr>
        <p:pic>
          <p:nvPicPr>
            <p:cNvPr id="8" name="Picture 7" descr="S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553888" y="542807"/>
              <a:ext cx="8039776" cy="5756392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14240"/>
            <a:stretch/>
          </p:blipFill>
          <p:spPr>
            <a:xfrm>
              <a:off x="0" y="3128434"/>
              <a:ext cx="68580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14240"/>
            <a:stretch/>
          </p:blipFill>
          <p:spPr>
            <a:xfrm>
              <a:off x="8466667" y="3128434"/>
              <a:ext cx="68580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76866" y="915337"/>
            <a:ext cx="6798734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24901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56670" y="5960533"/>
            <a:ext cx="1148283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13E28B10-367E-4127-B002-F4E0C92EBA0C}" type="datetimeFigureOut">
              <a:rPr lang="en-US" smtClean="0"/>
              <a:t>8/6/2016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76865" y="5960533"/>
            <a:ext cx="510466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80091" y="5960533"/>
            <a:ext cx="39551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C1AF2276-5951-45EB-A0E1-E914A77EEF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959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  <p:sldLayoutId id="2147483701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g"/><Relationship Id="rId5" Type="http://schemas.openxmlformats.org/officeDocument/2006/relationships/image" Target="../media/image17.gif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gi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4v"/><Relationship Id="rId1" Type="http://schemas.microsoft.com/office/2007/relationships/media" Target="../media/media1.m4v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gif"/><Relationship Id="rId4" Type="http://schemas.openxmlformats.org/officeDocument/2006/relationships/image" Target="../media/image12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71600" y="920621"/>
            <a:ext cx="6400800" cy="5016758"/>
          </a:xfrm>
          <a:prstGeom prst="rect">
            <a:avLst/>
          </a:prstGeom>
          <a:solidFill>
            <a:srgbClr val="F4EAF6"/>
          </a:solidFill>
          <a:ln w="76200">
            <a:solidFill>
              <a:srgbClr val="00EA0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bn-IN" sz="3200" u="sng" dirty="0" smtClean="0">
                <a:latin typeface="NikoshBAN" pitchFamily="2" charset="0"/>
                <a:cs typeface="NikoshBAN" pitchFamily="2" charset="0"/>
              </a:rPr>
              <a:t>এই</a:t>
            </a:r>
            <a:r>
              <a:rPr lang="en-US" sz="3200" u="sng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u="sng" dirty="0" err="1" smtClean="0">
                <a:latin typeface="NikoshBAN" pitchFamily="2" charset="0"/>
                <a:cs typeface="NikoshBAN" pitchFamily="2" charset="0"/>
              </a:rPr>
              <a:t>স্লাইডটি</a:t>
            </a:r>
            <a:r>
              <a:rPr lang="en-US" sz="3200" u="sng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u="sng" dirty="0" err="1" smtClean="0">
                <a:latin typeface="NikoshBAN" pitchFamily="2" charset="0"/>
                <a:cs typeface="NikoshBAN" pitchFamily="2" charset="0"/>
              </a:rPr>
              <a:t>সন্মানিত</a:t>
            </a:r>
            <a:r>
              <a:rPr lang="en-US" sz="3200" u="sng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u="sng" dirty="0" err="1" smtClean="0">
                <a:latin typeface="NikoshBAN" pitchFamily="2" charset="0"/>
                <a:cs typeface="NikoshBAN" pitchFamily="2" charset="0"/>
              </a:rPr>
              <a:t>শিক্ষকবৃন্দের</a:t>
            </a:r>
            <a:r>
              <a:rPr lang="en-US" sz="3200" u="sng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u="sng" dirty="0" err="1" smtClean="0">
                <a:latin typeface="NikoshBAN" pitchFamily="2" charset="0"/>
                <a:cs typeface="NikoshBAN" pitchFamily="2" charset="0"/>
              </a:rPr>
              <a:t>জন্য</a:t>
            </a:r>
            <a:endParaRPr lang="en-US" sz="3200" u="sng" dirty="0" smtClean="0">
              <a:latin typeface="NikoshBAN" pitchFamily="2" charset="0"/>
              <a:cs typeface="NikoshBAN" pitchFamily="2" charset="0"/>
            </a:endParaRPr>
          </a:p>
          <a:p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স্লাইডটি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হাইড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ক</a:t>
            </a: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রে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রাখা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হয়েছে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। 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F-5</a:t>
            </a:r>
            <a:r>
              <a:rPr lang="en-US" sz="32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চেপে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শুরু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endParaRPr lang="bn-IN" sz="3200" dirty="0" smtClean="0">
              <a:latin typeface="NikoshBAN" pitchFamily="2" charset="0"/>
              <a:cs typeface="NikoshBAN" pitchFamily="2" charset="0"/>
            </a:endParaRPr>
          </a:p>
          <a:p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ক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রলে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হাইড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স্লাইডগুলো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দেখা</a:t>
            </a: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 যা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বে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না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।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এই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পাঠটি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শ্রেণিকক্ষে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উপস্থাপনের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সময়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প্রয়োজনীয়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পরামর্শ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endParaRPr lang="bn-IN" sz="3200" dirty="0" smtClean="0">
              <a:latin typeface="NikoshBAN" pitchFamily="2" charset="0"/>
              <a:cs typeface="NikoshBAN" pitchFamily="2" charset="0"/>
            </a:endParaRPr>
          </a:p>
          <a:p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প্রতিটি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স্লাইডের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নি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চে</a:t>
            </a: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নোট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আকারে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সংযোজন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করা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হয়</a:t>
            </a:r>
            <a:r>
              <a:rPr lang="bn-IN" sz="3200" dirty="0">
                <a:latin typeface="NikoshBAN" pitchFamily="2" charset="0"/>
                <a:cs typeface="NikoshBAN" pitchFamily="2" charset="0"/>
              </a:rPr>
              <a:t>ে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ছে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।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শ্রেণিতে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কনটেন্টটি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দ্বারা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পাঠ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উ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পস্থাপনের</a:t>
            </a:r>
            <a:endParaRPr lang="bn-IN" sz="3200" dirty="0" smtClean="0">
              <a:latin typeface="NikoshBAN" pitchFamily="2" charset="0"/>
              <a:cs typeface="NikoshBAN" pitchFamily="2" charset="0"/>
            </a:endParaRPr>
          </a:p>
          <a:p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পূর্বে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পাঠ্য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বইয়ের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নির্ধারিত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পাঠের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সাথে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মিলিয়ে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endParaRPr lang="bn-IN" sz="3200" dirty="0" smtClean="0">
              <a:latin typeface="NikoshBAN" pitchFamily="2" charset="0"/>
              <a:cs typeface="NikoshBAN" pitchFamily="2" charset="0"/>
            </a:endParaRPr>
          </a:p>
          <a:p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নিতে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>
                <a:latin typeface="NikoshBAN" pitchFamily="2" charset="0"/>
                <a:cs typeface="NikoshBAN" pitchFamily="2" charset="0"/>
              </a:rPr>
              <a:t>এবং</a:t>
            </a:r>
            <a:r>
              <a:rPr lang="en-US" sz="32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>
                <a:latin typeface="NikoshBAN" pitchFamily="2" charset="0"/>
                <a:cs typeface="NikoshBAN" pitchFamily="2" charset="0"/>
              </a:rPr>
              <a:t>কাজের</a:t>
            </a:r>
            <a:r>
              <a:rPr lang="bn-IN" sz="3200" dirty="0">
                <a:latin typeface="NikoshBAN" pitchFamily="2" charset="0"/>
                <a:cs typeface="NikoshBAN" pitchFamily="2" charset="0"/>
              </a:rPr>
              <a:t>/সমস্যার</a:t>
            </a:r>
            <a:r>
              <a:rPr lang="en-US" sz="32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>
                <a:latin typeface="NikoshBAN" pitchFamily="2" charset="0"/>
                <a:cs typeface="NikoshBAN" pitchFamily="2" charset="0"/>
              </a:rPr>
              <a:t>সমাধান</a:t>
            </a:r>
            <a:r>
              <a:rPr lang="en-US" sz="32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>
                <a:latin typeface="NikoshBAN" pitchFamily="2" charset="0"/>
                <a:cs typeface="NikoshBAN" pitchFamily="2" charset="0"/>
              </a:rPr>
              <a:t>শ্রেণিতে</a:t>
            </a:r>
            <a:r>
              <a:rPr lang="en-US" sz="32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উপস্থাপনের</a:t>
            </a: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আগে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তৈরি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>
                <a:latin typeface="NikoshBAN" pitchFamily="2" charset="0"/>
                <a:cs typeface="NikoshBAN" pitchFamily="2" charset="0"/>
              </a:rPr>
              <a:t>করে</a:t>
            </a:r>
            <a:r>
              <a:rPr lang="en-US" sz="32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>
                <a:latin typeface="NikoshBAN" pitchFamily="2" charset="0"/>
                <a:cs typeface="NikoshBAN" pitchFamily="2" charset="0"/>
              </a:rPr>
              <a:t>নিতে</a:t>
            </a:r>
            <a:r>
              <a:rPr lang="en-US" sz="32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সবিনয়</a:t>
            </a: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 </a:t>
            </a:r>
          </a:p>
          <a:p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অনুরোধ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>
                <a:latin typeface="NikoshBAN" pitchFamily="2" charset="0"/>
                <a:cs typeface="NikoshBAN" pitchFamily="2" charset="0"/>
              </a:rPr>
              <a:t>করা</a:t>
            </a:r>
            <a:r>
              <a:rPr lang="en-US" sz="32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হল</a:t>
            </a:r>
            <a:r>
              <a:rPr lang="en-US" sz="3200" dirty="0" err="1">
                <a:latin typeface="NikoshBAN" pitchFamily="2" charset="0"/>
                <a:cs typeface="NikoshBAN" pitchFamily="2" charset="0"/>
              </a:rPr>
              <a:t>ো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।  </a:t>
            </a: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 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1759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3725824" y="2677919"/>
            <a:ext cx="1774864" cy="1637726"/>
            <a:chOff x="3725824" y="3232152"/>
            <a:chExt cx="1774864" cy="163772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050204"/>
                </a:clrFrom>
                <a:clrTo>
                  <a:srgbClr val="050204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5824" y="3232152"/>
              <a:ext cx="1774864" cy="1637726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3725824" y="4298378"/>
              <a:ext cx="1774863" cy="571500"/>
            </a:xfrm>
            <a:prstGeom prst="rect">
              <a:avLst/>
            </a:prstGeom>
            <a:solidFill>
              <a:schemeClr val="tx2">
                <a:lumMod val="90000"/>
                <a:lumOff val="1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623623" y="2768025"/>
            <a:ext cx="3042327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/>
                <a:cs typeface="Times New Roman"/>
              </a:rPr>
              <a:t>A</a:t>
            </a:r>
            <a:r>
              <a:rPr lang="en-US" sz="2800" baseline="-25000" dirty="0" smtClean="0">
                <a:latin typeface="Times New Roman"/>
                <a:cs typeface="Times New Roman"/>
              </a:rPr>
              <a:t>1</a:t>
            </a:r>
            <a:r>
              <a:rPr lang="en-US" sz="2800" dirty="0" smtClean="0">
                <a:latin typeface="Times New Roman"/>
                <a:cs typeface="Times New Roman"/>
              </a:rPr>
              <a:t>=</a:t>
            </a:r>
            <a:r>
              <a:rPr lang="bn-BD" sz="2800" dirty="0" smtClean="0">
                <a:latin typeface="Times New Roman"/>
                <a:cs typeface="Times New Roman"/>
              </a:rPr>
              <a:t> 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আদি ক্ষেত্রফল</a:t>
            </a:r>
            <a:r>
              <a:rPr lang="en-US" sz="2800" dirty="0" smtClean="0">
                <a:latin typeface="Times New Roman"/>
                <a:cs typeface="Times New Roman"/>
              </a:rPr>
              <a:t>  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50337" y="4882768"/>
            <a:ext cx="271093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/>
                <a:cs typeface="Times New Roman"/>
              </a:rPr>
              <a:t> 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ক্ষেত্রফল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বৃদ্ধি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=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2400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–A</a:t>
            </a:r>
            <a:r>
              <a:rPr lang="en-US" sz="2400" baseline="-25000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400" dirty="0" smtClean="0">
                <a:latin typeface="Times New Roman"/>
                <a:cs typeface="Times New Roman"/>
              </a:rPr>
              <a:t>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55890" y="3836328"/>
            <a:ext cx="3118527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l-GR" sz="2800" dirty="0" smtClean="0">
                <a:latin typeface="Times New Roman"/>
                <a:cs typeface="Times New Roman"/>
              </a:rPr>
              <a:t>θ</a:t>
            </a:r>
            <a:r>
              <a:rPr lang="en-US" sz="2800" baseline="-25000" dirty="0" smtClean="0">
                <a:latin typeface="Times New Roman"/>
                <a:cs typeface="Times New Roman"/>
              </a:rPr>
              <a:t>1</a:t>
            </a:r>
            <a:r>
              <a:rPr lang="en-US" sz="2800" dirty="0" smtClean="0">
                <a:latin typeface="Times New Roman"/>
                <a:cs typeface="Times New Roman"/>
              </a:rPr>
              <a:t> =</a:t>
            </a:r>
            <a:r>
              <a:rPr lang="bn-BD" sz="2800" dirty="0" smtClean="0">
                <a:latin typeface="Times New Roman"/>
                <a:cs typeface="Times New Roman"/>
              </a:rPr>
              <a:t> 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আদি তাপমাত্রা</a:t>
            </a:r>
            <a:r>
              <a:rPr lang="en-US" sz="2800" dirty="0" smtClean="0">
                <a:latin typeface="Times New Roman"/>
                <a:cs typeface="Times New Roman"/>
              </a:rPr>
              <a:t>  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747267" y="3564464"/>
            <a:ext cx="2736338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sz="2400" dirty="0" smtClean="0">
                <a:latin typeface="Times New Roman"/>
                <a:cs typeface="Times New Roman"/>
              </a:rPr>
              <a:t>β</a:t>
            </a:r>
            <a:r>
              <a:rPr lang="en-US" sz="2400" dirty="0" smtClean="0">
                <a:latin typeface="Times New Roman"/>
                <a:cs typeface="Times New Roman"/>
              </a:rPr>
              <a:t> </a:t>
            </a:r>
            <a:r>
              <a:rPr lang="en-US" sz="2800" dirty="0" smtClean="0">
                <a:latin typeface="Times New Roman"/>
                <a:cs typeface="Times New Roman"/>
              </a:rPr>
              <a:t>=</a:t>
            </a:r>
            <a:r>
              <a:rPr lang="bn-BD" sz="2800" dirty="0" smtClean="0">
                <a:latin typeface="Times New Roman"/>
                <a:cs typeface="Times New Roman"/>
              </a:rPr>
              <a:t> 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ক্ষেত্র প্রসারণ সহগ</a:t>
            </a:r>
            <a:r>
              <a:rPr lang="en-US" sz="2800" dirty="0" smtClean="0">
                <a:latin typeface="Times New Roman"/>
                <a:cs typeface="Times New Roman"/>
              </a:rPr>
              <a:t> </a:t>
            </a:r>
            <a:r>
              <a:rPr lang="bn-BD" sz="2800" dirty="0" smtClean="0">
                <a:latin typeface="Times New Roman"/>
                <a:cs typeface="Times New Roman"/>
              </a:rPr>
              <a:t> </a:t>
            </a:r>
            <a:r>
              <a:rPr lang="en-US" sz="2800" dirty="0" smtClean="0">
                <a:latin typeface="Times New Roman"/>
                <a:cs typeface="Times New Roman"/>
              </a:rPr>
              <a:t>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90965" y="3300445"/>
            <a:ext cx="3074985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/>
                <a:cs typeface="Times New Roman"/>
              </a:rPr>
              <a:t>A</a:t>
            </a:r>
            <a:r>
              <a:rPr lang="en-US" sz="2800" baseline="-25000" dirty="0" smtClean="0">
                <a:latin typeface="Times New Roman"/>
                <a:cs typeface="Times New Roman"/>
              </a:rPr>
              <a:t>2 </a:t>
            </a:r>
            <a:r>
              <a:rPr lang="en-US" sz="2800" dirty="0" smtClean="0">
                <a:latin typeface="Times New Roman"/>
                <a:cs typeface="Times New Roman"/>
              </a:rPr>
              <a:t>= 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শেষ ক্ষেত্রফল</a:t>
            </a:r>
            <a:r>
              <a:rPr lang="en-US" sz="2800" dirty="0" smtClean="0">
                <a:latin typeface="Times New Roman"/>
                <a:cs typeface="Times New Roman"/>
              </a:rPr>
              <a:t>  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64000" y="4368748"/>
            <a:ext cx="310195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l-GR" sz="2800" dirty="0" smtClean="0">
                <a:latin typeface="Times New Roman"/>
                <a:cs typeface="Times New Roman"/>
              </a:rPr>
              <a:t>θ</a:t>
            </a:r>
            <a:r>
              <a:rPr lang="en-US" sz="2800" baseline="-25000" dirty="0" smtClean="0">
                <a:latin typeface="Times New Roman"/>
                <a:cs typeface="Times New Roman"/>
              </a:rPr>
              <a:t>2</a:t>
            </a:r>
            <a:r>
              <a:rPr lang="en-US" sz="2800" dirty="0" smtClean="0">
                <a:latin typeface="Times New Roman"/>
                <a:cs typeface="Times New Roman"/>
              </a:rPr>
              <a:t>=</a:t>
            </a:r>
            <a:r>
              <a:rPr lang="bn-BD" sz="2800" dirty="0" smtClean="0">
                <a:latin typeface="Times New Roman"/>
                <a:cs typeface="Times New Roman"/>
              </a:rPr>
              <a:t> 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শেষ তাপমাত্রা</a:t>
            </a:r>
            <a:r>
              <a:rPr lang="en-US" sz="2800" dirty="0" smtClean="0">
                <a:latin typeface="Times New Roman"/>
                <a:cs typeface="Times New Roman"/>
              </a:rPr>
              <a:t>  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559904" y="2737551"/>
            <a:ext cx="2971764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/>
                <a:cs typeface="Times New Roman"/>
              </a:rPr>
              <a:t> 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তাপমাত্রা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বৃদ্ধি 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= </a:t>
            </a:r>
            <a:r>
              <a:rPr lang="az-Cyrl-AZ" sz="2400" dirty="0" smtClean="0">
                <a:latin typeface="Times New Roman" pitchFamily="18" charset="0"/>
                <a:cs typeface="Times New Roman" pitchFamily="18" charset="0"/>
              </a:rPr>
              <a:t>Ө</a:t>
            </a:r>
            <a:r>
              <a:rPr lang="en-US" sz="2400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az-Cyrl-AZ" sz="2400" dirty="0" smtClean="0">
                <a:latin typeface="Times New Roman"/>
                <a:cs typeface="Times New Roman"/>
              </a:rPr>
              <a:t>Ө</a:t>
            </a:r>
            <a:r>
              <a:rPr lang="en-US" sz="2400" baseline="-25000" dirty="0" smtClean="0"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en-US" sz="2400" dirty="0" smtClean="0">
                <a:latin typeface="Times New Roman"/>
                <a:cs typeface="Times New Roman"/>
              </a:rPr>
              <a:t> 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5820178" y="4208336"/>
            <a:ext cx="2643665" cy="1018424"/>
            <a:chOff x="5079092" y="3884673"/>
            <a:chExt cx="2829630" cy="101842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/>
                <p:cNvSpPr txBox="1"/>
                <p:nvPr/>
              </p:nvSpPr>
              <p:spPr>
                <a:xfrm>
                  <a:off x="5079092" y="4146283"/>
                  <a:ext cx="1091520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l-GR" sz="2400" b="1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∴</m:t>
                      </m:r>
                      <m:r>
                        <a:rPr lang="en-US" sz="2400" b="1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 </m:t>
                      </m:r>
                    </m:oMath>
                  </a14:m>
                  <a:r>
                    <a:rPr lang="el-GR" sz="2400" b="1" dirty="0" smtClean="0">
                      <a:latin typeface="Times New Roman" pitchFamily="18" charset="0"/>
                      <a:cs typeface="Times New Roman" pitchFamily="18" charset="0"/>
                    </a:rPr>
                    <a:t>β</a:t>
                  </a:r>
                  <a:r>
                    <a:rPr lang="en-US" sz="2400" b="1" dirty="0" smtClean="0">
                      <a:latin typeface="Times New Roman" pitchFamily="18" charset="0"/>
                      <a:cs typeface="Times New Roman" pitchFamily="18" charset="0"/>
                    </a:rPr>
                    <a:t> =</a:t>
                  </a:r>
                  <a:r>
                    <a:rPr lang="bn-BD" sz="2400" b="1" dirty="0" smtClean="0">
                      <a:latin typeface="Times New Roman" pitchFamily="18" charset="0"/>
                      <a:cs typeface="Times New Roman" pitchFamily="18" charset="0"/>
                    </a:rPr>
                    <a:t>  </a:t>
                  </a:r>
                  <a:r>
                    <a:rPr lang="en-US" sz="2400" b="1" dirty="0" smtClean="0">
                      <a:latin typeface="Times New Roman" pitchFamily="18" charset="0"/>
                      <a:cs typeface="Times New Roman" pitchFamily="18" charset="0"/>
                    </a:rPr>
                    <a:t> </a:t>
                  </a:r>
                  <a:endParaRPr lang="en-US" sz="2400" b="1" dirty="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mc:Choice>
          <mc:Fallback xmlns="">
            <p:sp>
              <p:nvSpPr>
                <p:cNvPr id="31" name="TextBox 3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79092" y="4146283"/>
                  <a:ext cx="1091520" cy="461665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t="-10526" r="-5952" b="-2894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4" name="Straight Connector 23"/>
            <p:cNvCxnSpPr/>
            <p:nvPr/>
          </p:nvCxnSpPr>
          <p:spPr>
            <a:xfrm>
              <a:off x="6057900" y="4419600"/>
              <a:ext cx="1638300" cy="2183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/>
          </p:nvSpPr>
          <p:spPr>
            <a:xfrm>
              <a:off x="6376023" y="3884673"/>
              <a:ext cx="132017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A</a:t>
              </a:r>
              <a:r>
                <a:rPr lang="en-US" sz="2400" baseline="-25000" dirty="0" smtClean="0">
                  <a:latin typeface="Times New Roman" pitchFamily="18" charset="0"/>
                  <a:cs typeface="Times New Roman" pitchFamily="18" charset="0"/>
                </a:rPr>
                <a:t>2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– A</a:t>
              </a:r>
              <a:r>
                <a:rPr lang="en-US" sz="2400" baseline="-25000" dirty="0" smtClean="0">
                  <a:latin typeface="Times New Roman" pitchFamily="18" charset="0"/>
                  <a:cs typeface="Times New Roman" pitchFamily="18" charset="0"/>
                </a:rPr>
                <a:t>1 </a:t>
              </a:r>
              <a:r>
                <a:rPr lang="en-US" sz="2400" dirty="0" smtClean="0">
                  <a:latin typeface="Times New Roman"/>
                  <a:cs typeface="Times New Roman"/>
                </a:rPr>
                <a:t>  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endParaRPr lang="en-US" sz="24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6102376" y="4441432"/>
              <a:ext cx="18063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latin typeface="Times New Roman"/>
                  <a:cs typeface="Times New Roman"/>
                </a:rPr>
                <a:t>A</a:t>
              </a:r>
              <a:r>
                <a:rPr lang="en-US" sz="2400" baseline="-25000" dirty="0" smtClean="0">
                  <a:latin typeface="Times New Roman"/>
                  <a:cs typeface="Times New Roman"/>
                </a:rPr>
                <a:t>1</a:t>
              </a:r>
              <a:r>
                <a:rPr lang="en-US" sz="2400" dirty="0" smtClean="0">
                  <a:latin typeface="Times New Roman"/>
                  <a:cs typeface="Times New Roman"/>
                </a:rPr>
                <a:t>(</a:t>
              </a:r>
              <a:r>
                <a:rPr lang="az-Cyrl-AZ" sz="2400" dirty="0" smtClean="0">
                  <a:latin typeface="Times New Roman" pitchFamily="18" charset="0"/>
                  <a:cs typeface="Times New Roman" pitchFamily="18" charset="0"/>
                </a:rPr>
                <a:t>Ө</a:t>
              </a:r>
              <a:r>
                <a:rPr lang="en-US" sz="2400" baseline="-25000" dirty="0" smtClean="0">
                  <a:latin typeface="Times New Roman" pitchFamily="18" charset="0"/>
                  <a:cs typeface="Times New Roman" pitchFamily="18" charset="0"/>
                </a:rPr>
                <a:t>2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– </a:t>
              </a:r>
              <a:r>
                <a:rPr lang="az-Cyrl-AZ" sz="2400" dirty="0" smtClean="0">
                  <a:latin typeface="Times New Roman"/>
                  <a:cs typeface="Times New Roman"/>
                </a:rPr>
                <a:t>Ө</a:t>
              </a:r>
              <a:r>
                <a:rPr lang="en-US" sz="2400" baseline="-25000" dirty="0" smtClean="0">
                  <a:latin typeface="Times New Roman" pitchFamily="18" charset="0"/>
                  <a:cs typeface="Times New Roman" pitchFamily="18" charset="0"/>
                </a:rPr>
                <a:t>1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)</a:t>
              </a:r>
              <a:r>
                <a:rPr lang="en-US" sz="2400" baseline="-250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smtClean="0">
                  <a:latin typeface="Times New Roman"/>
                  <a:cs typeface="Times New Roman"/>
                </a:rPr>
                <a:t>  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endParaRPr lang="en-US" sz="24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30" name="Flowchart: Process 29"/>
          <p:cNvSpPr/>
          <p:nvPr/>
        </p:nvSpPr>
        <p:spPr>
          <a:xfrm>
            <a:off x="3330222" y="2692275"/>
            <a:ext cx="2336800" cy="1512778"/>
          </a:xfrm>
          <a:prstGeom prst="flowChartProcess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5" name="Group 34"/>
          <p:cNvGrpSpPr/>
          <p:nvPr/>
        </p:nvGrpSpPr>
        <p:grpSpPr>
          <a:xfrm>
            <a:off x="3707694" y="2394833"/>
            <a:ext cx="1780234" cy="1751477"/>
            <a:chOff x="3628671" y="2552879"/>
            <a:chExt cx="1780234" cy="1751477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44157" y="2576176"/>
              <a:ext cx="1727281" cy="1728180"/>
            </a:xfrm>
            <a:prstGeom prst="rect">
              <a:avLst/>
            </a:prstGeom>
          </p:spPr>
        </p:pic>
        <p:sp>
          <p:nvSpPr>
            <p:cNvPr id="34" name="Flowchart: Process 33"/>
            <p:cNvSpPr/>
            <p:nvPr/>
          </p:nvSpPr>
          <p:spPr>
            <a:xfrm>
              <a:off x="3628671" y="2552879"/>
              <a:ext cx="1780234" cy="292925"/>
            </a:xfrm>
            <a:prstGeom prst="flowChartProcess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34" t="53412" r="23333"/>
          <a:stretch/>
        </p:blipFill>
        <p:spPr>
          <a:xfrm>
            <a:off x="3330222" y="3815643"/>
            <a:ext cx="2336800" cy="155312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671866" y="842957"/>
            <a:ext cx="1843087" cy="1800225"/>
          </a:xfrm>
          <a:prstGeom prst="rect">
            <a:avLst/>
          </a:prstGeom>
          <a:solidFill>
            <a:schemeClr val="accent5">
              <a:lumMod val="60000"/>
              <a:lumOff val="40000"/>
              <a:alpha val="73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IN" sz="2400" dirty="0" smtClean="0">
                <a:latin typeface="NikoshBAN" pitchFamily="2" charset="0"/>
                <a:cs typeface="NikoshBAN" pitchFamily="2" charset="0"/>
              </a:rPr>
              <a:t>তাপমাত্রা =</a:t>
            </a:r>
            <a:r>
              <a:rPr lang="en-US" sz="2400" dirty="0" smtClean="0">
                <a:latin typeface="Times New Roman"/>
                <a:cs typeface="Times New Roman"/>
              </a:rPr>
              <a:t>ϴ</a:t>
            </a:r>
            <a:r>
              <a:rPr lang="en-US" sz="2400" baseline="-25000" dirty="0">
                <a:latin typeface="Times New Roman"/>
                <a:cs typeface="Times New Roman"/>
              </a:rPr>
              <a:t>1</a:t>
            </a:r>
            <a:r>
              <a:rPr lang="bn-IN" sz="2400" dirty="0" smtClean="0">
                <a:latin typeface="Times New Roman"/>
                <a:cs typeface="Times New Roman"/>
              </a:rPr>
              <a:t> </a:t>
            </a:r>
          </a:p>
          <a:p>
            <a:pPr algn="ctr"/>
            <a:r>
              <a:rPr lang="bn-IN" sz="2400" dirty="0" smtClean="0">
                <a:latin typeface="Times New Roman"/>
                <a:cs typeface="NikoshBAN" pitchFamily="2" charset="0"/>
              </a:rPr>
              <a:t>ক্ষেত্রফল =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2400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endParaRPr lang="en-US" sz="24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657648" y="860407"/>
            <a:ext cx="1843087" cy="180022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IN" sz="24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তাপমাত্রা-</a:t>
            </a:r>
            <a:r>
              <a:rPr lang="en-US" sz="2400" dirty="0" smtClean="0">
                <a:solidFill>
                  <a:schemeClr val="tx1"/>
                </a:solidFill>
                <a:latin typeface="Times New Roman"/>
                <a:cs typeface="Times New Roman"/>
              </a:rPr>
              <a:t>ϴ</a:t>
            </a:r>
            <a:r>
              <a:rPr lang="en-US" sz="2400" baseline="-25000" dirty="0" smtClean="0">
                <a:solidFill>
                  <a:schemeClr val="tx1"/>
                </a:solidFill>
                <a:latin typeface="Times New Roman"/>
                <a:cs typeface="Times New Roman"/>
              </a:rPr>
              <a:t>1</a:t>
            </a:r>
            <a:endParaRPr lang="en-US" sz="2400" dirty="0" smtClean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bn-IN" sz="24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ক্ষেত্রফল = 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2400" baseline="-25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2400" dirty="0" smtClean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749476" y="884568"/>
            <a:ext cx="16594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n-IN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 লোহার পাত</a:t>
            </a:r>
            <a:endParaRPr lang="en-US" sz="28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 flipH="1">
            <a:off x="704200" y="5384799"/>
            <a:ext cx="7754000" cy="830997"/>
          </a:xfrm>
          <a:prstGeom prst="rect">
            <a:avLst/>
          </a:prstGeom>
          <a:solidFill>
            <a:srgbClr val="E9FFAB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1m</a:t>
            </a:r>
            <a:r>
              <a:rPr lang="en-US" sz="24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bn-I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ক্ষেত্রফলের</a:t>
            </a:r>
            <a:r>
              <a:rPr lang="bn-IN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কোন কঠিন পদার্থের তাপমাত্রা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1K </a:t>
            </a:r>
            <a:r>
              <a:rPr lang="bn-IN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বৃদ্ধির ফলে যতটুকু ক্ষেত্রফল</a:t>
            </a:r>
          </a:p>
          <a:p>
            <a:r>
              <a:rPr lang="bn-IN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বৃদ্ধি পায় তাকে ঐ পদার্থের উপাদানের ক্ষেত্র প্রসারণ সহগ বলে।</a:t>
            </a:r>
            <a:endParaRPr lang="en-US" sz="24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0704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" dur="3000" fill="hold"/>
                                        <p:tgtEl>
                                          <p:spTgt spid="2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4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6" presetID="63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4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000"/>
                            </p:stCondLst>
                            <p:childTnLst>
                              <p:par>
                                <p:cTn id="6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2000"/>
                                        <p:tgtEl>
                                          <p:spTgt spid="2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000"/>
                            </p:stCondLst>
                            <p:childTnLst>
                              <p:par>
                                <p:cTn id="10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20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20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9" grpId="0"/>
      <p:bldP spid="20" grpId="0"/>
      <p:bldP spid="21" grpId="0"/>
      <p:bldP spid="30" grpId="0" animBg="1"/>
      <p:bldP spid="2" grpId="0" animBg="1"/>
      <p:bldP spid="2" grpId="1" animBg="1"/>
      <p:bldP spid="2" grpId="2" animBg="1"/>
      <p:bldP spid="3" grpId="0" animBg="1"/>
      <p:bldP spid="3" grpId="1" animBg="1"/>
      <p:bldP spid="9" grpId="0"/>
      <p:bldP spid="27" grpId="0" uiExpand="1" build="p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63410" y="3134380"/>
            <a:ext cx="23939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sz="2400" baseline="-25000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=</a:t>
            </a:r>
            <a:r>
              <a:rPr lang="bn-BD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আদি আয়তন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aseline="-250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50519" y="4038600"/>
            <a:ext cx="24890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Ө</a:t>
            </a:r>
            <a:r>
              <a:rPr lang="en-US" sz="2400" baseline="-25000" dirty="0" smtClean="0">
                <a:latin typeface="Times New Roman"/>
                <a:cs typeface="Times New Roman"/>
              </a:rPr>
              <a:t>1</a:t>
            </a:r>
            <a:r>
              <a:rPr lang="en-US" sz="3200" dirty="0" smtClean="0">
                <a:latin typeface="Times New Roman"/>
                <a:cs typeface="Times New Roman"/>
              </a:rPr>
              <a:t>= 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আদি তাপমাত্রা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946403" y="3158067"/>
            <a:ext cx="28653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আয়তন বৃদ্ধি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= </a:t>
            </a:r>
            <a:r>
              <a:rPr lang="en-US" sz="2400" dirty="0" smtClean="0">
                <a:latin typeface="NikoshBAN" pitchFamily="2" charset="0"/>
                <a:cs typeface="NikoshBAN" pitchFamily="2" charset="0"/>
              </a:rPr>
              <a:t>V</a:t>
            </a:r>
            <a:r>
              <a:rPr lang="en-US" sz="2400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– V</a:t>
            </a:r>
            <a:r>
              <a:rPr lang="en-US" sz="2400" baseline="-25000" dirty="0" smtClean="0">
                <a:latin typeface="Times New Roman" pitchFamily="18" charset="0"/>
                <a:cs typeface="Times New Roman" pitchFamily="18" charset="0"/>
              </a:rPr>
              <a:t>1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3028661" y="4050400"/>
            <a:ext cx="28193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dirty="0" smtClean="0">
                <a:latin typeface="Times New Roman" pitchFamily="18" charset="0"/>
                <a:cs typeface="Times New Roman" pitchFamily="18" charset="0"/>
              </a:rPr>
              <a:t>γ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=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আয়তন প্রসারণ সহগ 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554033" y="3591580"/>
            <a:ext cx="22569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sz="2400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=</a:t>
            </a:r>
            <a:r>
              <a:rPr lang="bn-BD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শেষ আয়তন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aseline="-250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563397" y="4572000"/>
            <a:ext cx="23519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Ө</a:t>
            </a:r>
            <a:r>
              <a:rPr lang="en-US" sz="2400" baseline="-25000" dirty="0">
                <a:latin typeface="Times New Roman"/>
                <a:cs typeface="Times New Roman"/>
              </a:rPr>
              <a:t>2</a:t>
            </a:r>
            <a:r>
              <a:rPr lang="en-US" sz="2800" dirty="0" smtClean="0">
                <a:latin typeface="Times New Roman"/>
                <a:cs typeface="Times New Roman"/>
              </a:rPr>
              <a:t>= 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শেষ তাপমাত্রা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2818369" y="3553834"/>
            <a:ext cx="3034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তাপমাত্রা বৃদ্ধি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= </a:t>
            </a:r>
            <a:r>
              <a:rPr lang="az-Cyrl-AZ" sz="2400" dirty="0" smtClean="0">
                <a:latin typeface="Times New Roman" pitchFamily="18" charset="0"/>
                <a:cs typeface="Times New Roman" pitchFamily="18" charset="0"/>
              </a:rPr>
              <a:t>Ө</a:t>
            </a:r>
            <a:r>
              <a:rPr lang="en-US" sz="2400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az-Cyrl-AZ" sz="2400" dirty="0" smtClean="0">
                <a:latin typeface="Times New Roman"/>
                <a:cs typeface="Times New Roman"/>
              </a:rPr>
              <a:t>Ө</a:t>
            </a:r>
            <a:r>
              <a:rPr lang="en-US" sz="2400" baseline="-25000" dirty="0" smtClean="0">
                <a:latin typeface="Times New Roman" pitchFamily="18" charset="0"/>
                <a:cs typeface="Times New Roman" pitchFamily="18" charset="0"/>
              </a:rPr>
              <a:t>1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4918889" y="4302402"/>
            <a:ext cx="3404703" cy="895109"/>
            <a:chOff x="4977298" y="5329535"/>
            <a:chExt cx="3404703" cy="895109"/>
          </a:xfrm>
        </p:grpSpPr>
        <p:cxnSp>
          <p:nvCxnSpPr>
            <p:cNvPr id="34" name="Straight Connector 33"/>
            <p:cNvCxnSpPr/>
            <p:nvPr/>
          </p:nvCxnSpPr>
          <p:spPr>
            <a:xfrm>
              <a:off x="5579978" y="5798278"/>
              <a:ext cx="2802022" cy="128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/>
            <p:cNvSpPr txBox="1"/>
            <p:nvPr/>
          </p:nvSpPr>
          <p:spPr>
            <a:xfrm>
              <a:off x="6113379" y="5329535"/>
              <a:ext cx="1600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bn-BD" sz="2400" dirty="0" smtClean="0">
                  <a:latin typeface="NikoshBAN" pitchFamily="2" charset="0"/>
                  <a:cs typeface="NikoshBAN" pitchFamily="2" charset="0"/>
                </a:rPr>
                <a:t>আয়তন বৃদ্ধি</a:t>
              </a:r>
              <a:endParaRPr lang="en-US" sz="2400" dirty="0">
                <a:latin typeface="NikoshBAN" pitchFamily="2" charset="0"/>
                <a:cs typeface="NikoshBAN" pitchFamily="2" charset="0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5545495" y="5762979"/>
              <a:ext cx="283650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bn-BD" sz="2400" dirty="0" smtClean="0">
                  <a:latin typeface="NikoshBAN" pitchFamily="2" charset="0"/>
                  <a:cs typeface="NikoshBAN" pitchFamily="2" charset="0"/>
                </a:rPr>
                <a:t>আদি আয়তন</a:t>
              </a:r>
              <a:r>
                <a:rPr lang="en-US" sz="2400" dirty="0" smtClean="0">
                  <a:latin typeface="Times New Roman"/>
                  <a:cs typeface="Times New Roman"/>
                </a:rPr>
                <a:t>×</a:t>
              </a:r>
              <a:r>
                <a:rPr lang="bn-BD" sz="2400" dirty="0" smtClean="0">
                  <a:latin typeface="NikoshBAN" pitchFamily="2" charset="0"/>
                  <a:cs typeface="NikoshBAN" pitchFamily="2" charset="0"/>
                </a:rPr>
                <a:t>তাপমাত্রা বৃদ্ধি</a:t>
              </a:r>
              <a:endParaRPr lang="en-US" sz="2400" dirty="0">
                <a:latin typeface="NikoshBAN" pitchFamily="2" charset="0"/>
                <a:cs typeface="NikoshBAN" pitchFamily="2" charset="0"/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4977298" y="5525125"/>
              <a:ext cx="73770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800" dirty="0" smtClean="0">
                  <a:latin typeface="Times New Roman"/>
                  <a:cs typeface="Times New Roman"/>
                </a:rPr>
                <a:t>γ</a:t>
              </a:r>
              <a:r>
                <a:rPr lang="bn-BD" sz="2800" dirty="0" smtClean="0">
                  <a:latin typeface="Times New Roman"/>
                  <a:cs typeface="Times New Roman"/>
                </a:rPr>
                <a:t> = </a:t>
              </a:r>
              <a:endParaRPr lang="en-US" sz="2800" dirty="0">
                <a:latin typeface="NikoshBAN" pitchFamily="2" charset="0"/>
                <a:cs typeface="NikoshBAN" pitchFamily="2" charset="0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0" name="TextBox 19"/>
              <p:cNvSpPr txBox="1"/>
              <p:nvPr/>
            </p:nvSpPr>
            <p:spPr>
              <a:xfrm>
                <a:off x="5667436" y="3428105"/>
                <a:ext cx="2836780" cy="8501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3200" i="1" smtClean="0">
                        <a:latin typeface="Cambria Math"/>
                        <a:ea typeface="Cambria Math"/>
                      </a:rPr>
                      <m:t>∴</m:t>
                    </m:r>
                  </m:oMath>
                </a14:m>
                <a:r>
                  <a:rPr lang="bn-BD" sz="3200" dirty="0" smtClean="0">
                    <a:latin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bn-BD" sz="3200" i="1" dirty="0" smtClean="0">
                        <a:latin typeface="Cambria Math"/>
                        <a:ea typeface="Cambria Math"/>
                      </a:rPr>
                      <m:t>𝛾</m:t>
                    </m:r>
                    <m:r>
                      <a:rPr lang="bn-BD" sz="3200" i="1" dirty="0" smtClean="0">
                        <a:latin typeface="Cambria Math"/>
                        <a:ea typeface="Cambria Math"/>
                      </a:rPr>
                      <m:t>−</m:t>
                    </m:r>
                    <m:f>
                      <m:fPr>
                        <m:ctrlPr>
                          <a:rPr lang="bn-BD" sz="3200" i="1" dirty="0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bn-BD" sz="3200" i="1" dirty="0" smtClean="0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en-US" sz="3200" b="0" i="1" dirty="0" smtClean="0">
                                <a:latin typeface="Cambria Math"/>
                                <a:ea typeface="Cambria Math"/>
                              </a:rPr>
                              <m:t>𝑉</m:t>
                            </m:r>
                          </m:e>
                          <m:sub>
                            <m:r>
                              <a:rPr lang="en-US" sz="3200" b="0" i="1" dirty="0" smtClean="0">
                                <a:latin typeface="Cambria Math"/>
                                <a:ea typeface="Cambria Math"/>
                              </a:rPr>
                              <m:t>2</m:t>
                            </m:r>
                          </m:sub>
                        </m:sSub>
                        <m:r>
                          <a:rPr lang="bn-BD" sz="3200" i="1" dirty="0" smtClean="0">
                            <a:latin typeface="Cambria Math"/>
                            <a:ea typeface="Cambria Math"/>
                          </a:rPr>
                          <m:t>−</m:t>
                        </m:r>
                        <m:sSub>
                          <m:sSubPr>
                            <m:ctrlPr>
                              <a:rPr lang="bn-BD" sz="3200" i="1" dirty="0" smtClean="0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en-US" sz="3200" b="0" i="1" dirty="0" smtClean="0">
                                <a:latin typeface="Cambria Math"/>
                                <a:ea typeface="Cambria Math"/>
                              </a:rPr>
                              <m:t>𝑉</m:t>
                            </m:r>
                          </m:e>
                          <m:sub>
                            <m:r>
                              <a:rPr lang="en-US" sz="3200" b="0" i="1" dirty="0" smtClean="0">
                                <a:latin typeface="Cambria Math"/>
                                <a:ea typeface="Cambria Math"/>
                              </a:rPr>
                              <m:t>1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bn-BD" sz="3200" i="1" dirty="0" smtClean="0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en-US" sz="3200" b="0" i="1" dirty="0" smtClean="0">
                                <a:latin typeface="Cambria Math"/>
                                <a:ea typeface="Cambria Math"/>
                              </a:rPr>
                              <m:t>𝑉</m:t>
                            </m:r>
                          </m:e>
                          <m:sub>
                            <m:r>
                              <a:rPr lang="en-US" sz="3200" b="0" i="1" dirty="0" smtClean="0">
                                <a:latin typeface="Cambria Math"/>
                                <a:ea typeface="Cambria Math"/>
                              </a:rPr>
                              <m:t>1</m:t>
                            </m:r>
                          </m:sub>
                        </m:sSub>
                        <m:d>
                          <m:dPr>
                            <m:ctrlPr>
                              <a:rPr lang="bn-BD" sz="3200" i="1" dirty="0" smtClean="0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bn-BD" sz="3200" i="1" dirty="0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sSubPr>
                              <m:e>
                                <m:r>
                                  <a:rPr lang="bn-BD" sz="3200" i="1" dirty="0" smtClean="0">
                                    <a:latin typeface="Cambria Math"/>
                                    <a:ea typeface="Cambria Math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sz="3200" b="0" i="1" dirty="0" smtClean="0">
                                    <a:latin typeface="Cambria Math"/>
                                    <a:ea typeface="Cambria Math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bn-BD" sz="3200" i="1" dirty="0" smtClean="0">
                                <a:latin typeface="Cambria Math"/>
                                <a:ea typeface="Cambria Math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bn-BD" sz="3200" i="1" dirty="0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sSubPr>
                              <m:e>
                                <m:r>
                                  <a:rPr lang="bn-BD" sz="3200" i="1" dirty="0" smtClean="0">
                                    <a:latin typeface="Cambria Math"/>
                                    <a:ea typeface="Cambria Math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sz="3200" b="0" i="1" dirty="0" smtClean="0">
                                    <a:latin typeface="Cambria Math"/>
                                    <a:ea typeface="Cambria Math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</m:den>
                    </m:f>
                  </m:oMath>
                </a14:m>
                <a:endParaRPr lang="en-US" sz="32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67436" y="3428105"/>
                <a:ext cx="2836780" cy="850169"/>
              </a:xfrm>
              <a:prstGeom prst="rect">
                <a:avLst/>
              </a:prstGeom>
              <a:blipFill rotWithShape="0">
                <a:blip r:embed="rId3"/>
                <a:stretch>
                  <a:fillRect b="-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extBox 24"/>
          <p:cNvSpPr txBox="1"/>
          <p:nvPr/>
        </p:nvSpPr>
        <p:spPr>
          <a:xfrm flipH="1">
            <a:off x="649707" y="5342466"/>
            <a:ext cx="7771804" cy="830997"/>
          </a:xfrm>
          <a:prstGeom prst="rect">
            <a:avLst/>
          </a:prstGeom>
          <a:solidFill>
            <a:srgbClr val="FFE7FF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1m</a:t>
            </a:r>
            <a:r>
              <a:rPr lang="en-US" sz="24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b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bn-IN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আয়তনের কোন কঠিন পদার্থের তাপমাত্রা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1k </a:t>
            </a:r>
            <a:r>
              <a:rPr lang="bn-IN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বৃদ্ধির ফলে যতটুকু আয়তন</a:t>
            </a:r>
          </a:p>
          <a:p>
            <a:r>
              <a:rPr lang="bn-IN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বৃদ্ধি পায় তাকে ঐ পদার্থের উপাদানের আয়তন প্রসারণ সহগ বলে।</a:t>
            </a:r>
            <a:endParaRPr lang="en-US" sz="24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649707" y="670882"/>
            <a:ext cx="190957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n-IN" sz="3200" dirty="0" smtClean="0">
                <a:latin typeface="NikoshBAN" pitchFamily="2" charset="0"/>
                <a:cs typeface="NikoshBAN" pitchFamily="2" charset="0"/>
              </a:rPr>
              <a:t> ধাতব ঘনবস্তু</a:t>
            </a: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 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grpSp>
        <p:nvGrpSpPr>
          <p:cNvPr id="53" name="Group 52"/>
          <p:cNvGrpSpPr/>
          <p:nvPr/>
        </p:nvGrpSpPr>
        <p:grpSpPr>
          <a:xfrm>
            <a:off x="3447574" y="2177144"/>
            <a:ext cx="2134126" cy="2741857"/>
            <a:chOff x="3322625" y="2085006"/>
            <a:chExt cx="2134126" cy="2741857"/>
          </a:xfrm>
        </p:grpSpPr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1251" y="2133600"/>
              <a:ext cx="2095500" cy="2654508"/>
            </a:xfrm>
            <a:prstGeom prst="rect">
              <a:avLst/>
            </a:prstGeom>
          </p:spPr>
        </p:pic>
        <p:grpSp>
          <p:nvGrpSpPr>
            <p:cNvPr id="55" name="Group 54"/>
            <p:cNvGrpSpPr/>
            <p:nvPr/>
          </p:nvGrpSpPr>
          <p:grpSpPr>
            <a:xfrm>
              <a:off x="3322625" y="2085006"/>
              <a:ext cx="2134126" cy="2741857"/>
              <a:chOff x="3322625" y="2085006"/>
              <a:chExt cx="2134126" cy="2741857"/>
            </a:xfrm>
          </p:grpSpPr>
          <p:sp>
            <p:nvSpPr>
              <p:cNvPr id="56" name="Rectangle 55"/>
              <p:cNvSpPr/>
              <p:nvPr/>
            </p:nvSpPr>
            <p:spPr>
              <a:xfrm>
                <a:off x="4627656" y="2085006"/>
                <a:ext cx="829095" cy="2052663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Rectangle 56"/>
              <p:cNvSpPr/>
              <p:nvPr/>
            </p:nvSpPr>
            <p:spPr>
              <a:xfrm>
                <a:off x="3322625" y="2133600"/>
                <a:ext cx="955790" cy="195970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Flowchart: Process 57"/>
              <p:cNvSpPr/>
              <p:nvPr/>
            </p:nvSpPr>
            <p:spPr>
              <a:xfrm>
                <a:off x="4152890" y="2122200"/>
                <a:ext cx="602737" cy="504665"/>
              </a:xfrm>
              <a:prstGeom prst="flowChartProcess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Flowchart: Process 58"/>
              <p:cNvSpPr/>
              <p:nvPr/>
            </p:nvSpPr>
            <p:spPr>
              <a:xfrm>
                <a:off x="3361251" y="4077405"/>
                <a:ext cx="720365" cy="736286"/>
              </a:xfrm>
              <a:prstGeom prst="flowChartProcess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Pie 59"/>
              <p:cNvSpPr/>
              <p:nvPr/>
            </p:nvSpPr>
            <p:spPr>
              <a:xfrm>
                <a:off x="3929173" y="2136383"/>
                <a:ext cx="914400" cy="927398"/>
              </a:xfrm>
              <a:prstGeom prst="pie">
                <a:avLst>
                  <a:gd name="adj1" fmla="val 6434266"/>
                  <a:gd name="adj2" fmla="val 3577451"/>
                </a:avLst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61" name="Flowchart: Process 60"/>
              <p:cNvSpPr/>
              <p:nvPr/>
            </p:nvSpPr>
            <p:spPr>
              <a:xfrm>
                <a:off x="4843573" y="4118023"/>
                <a:ext cx="613178" cy="708840"/>
              </a:xfrm>
              <a:prstGeom prst="flowChartProcess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62" name="Cube 61"/>
          <p:cNvSpPr/>
          <p:nvPr/>
        </p:nvSpPr>
        <p:spPr>
          <a:xfrm>
            <a:off x="3504512" y="637838"/>
            <a:ext cx="2361860" cy="2186618"/>
          </a:xfrm>
          <a:prstGeom prst="cube">
            <a:avLst/>
          </a:prstGeom>
          <a:solidFill>
            <a:srgbClr val="33CCFF">
              <a:alpha val="6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200" dirty="0" smtClean="0">
                <a:solidFill>
                  <a:schemeClr val="tx1"/>
                </a:solidFill>
                <a:latin typeface="Times New Roman"/>
                <a:cs typeface="Times New Roman"/>
              </a:rPr>
              <a:t>ϴ</a:t>
            </a:r>
            <a:r>
              <a:rPr lang="en-US" sz="3200" baseline="-25000" dirty="0">
                <a:solidFill>
                  <a:schemeClr val="tx1"/>
                </a:solidFill>
                <a:latin typeface="Times New Roman"/>
                <a:cs typeface="Times New Roman"/>
              </a:rPr>
              <a:t>2</a:t>
            </a:r>
            <a:r>
              <a:rPr lang="en-US" sz="3200" dirty="0" smtClean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endParaRPr lang="en-US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32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3200" dirty="0" smtClean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4" name="Cube 3"/>
          <p:cNvSpPr/>
          <p:nvPr/>
        </p:nvSpPr>
        <p:spPr>
          <a:xfrm>
            <a:off x="3760441" y="810941"/>
            <a:ext cx="1881088" cy="1831235"/>
          </a:xfrm>
          <a:prstGeom prst="cube">
            <a:avLst/>
          </a:prstGeom>
          <a:solidFill>
            <a:srgbClr val="7DDD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200" dirty="0" smtClean="0">
                <a:solidFill>
                  <a:schemeClr val="tx1"/>
                </a:solidFill>
                <a:latin typeface="Times New Roman"/>
                <a:cs typeface="Times New Roman"/>
              </a:rPr>
              <a:t>ϴ</a:t>
            </a:r>
            <a:r>
              <a:rPr lang="en-US" sz="3200" baseline="-25000" dirty="0" smtClean="0">
                <a:solidFill>
                  <a:schemeClr val="tx1"/>
                </a:solidFill>
                <a:latin typeface="Times New Roman"/>
                <a:cs typeface="Times New Roman"/>
              </a:rPr>
              <a:t>2</a:t>
            </a:r>
            <a:endParaRPr lang="en-US" sz="3200" dirty="0" smtClean="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algn="ctr"/>
            <a:r>
              <a:rPr lang="en-US" sz="3200" dirty="0" smtClean="0">
                <a:solidFill>
                  <a:schemeClr val="tx1"/>
                </a:solidFill>
                <a:latin typeface="Times New Roman"/>
                <a:cs typeface="Times New Roman"/>
              </a:rPr>
              <a:t>A</a:t>
            </a:r>
            <a:r>
              <a:rPr lang="en-US" sz="3200" baseline="-25000" dirty="0" smtClean="0">
                <a:solidFill>
                  <a:schemeClr val="tx1"/>
                </a:solidFill>
                <a:latin typeface="Times New Roman"/>
                <a:cs typeface="Times New Roman"/>
              </a:rPr>
              <a:t>2</a:t>
            </a:r>
            <a:endParaRPr lang="en-US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Cube 1"/>
          <p:cNvSpPr/>
          <p:nvPr/>
        </p:nvSpPr>
        <p:spPr>
          <a:xfrm>
            <a:off x="3738197" y="806954"/>
            <a:ext cx="1881088" cy="1830063"/>
          </a:xfrm>
          <a:prstGeom prst="cube">
            <a:avLst/>
          </a:prstGeom>
          <a:solidFill>
            <a:srgbClr val="33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200" dirty="0" smtClean="0">
                <a:solidFill>
                  <a:schemeClr val="tx1"/>
                </a:solidFill>
                <a:latin typeface="Times New Roman"/>
                <a:cs typeface="Times New Roman"/>
              </a:rPr>
              <a:t>ϴ</a:t>
            </a:r>
            <a:r>
              <a:rPr lang="en-US" sz="3200" baseline="-25000" dirty="0" smtClean="0">
                <a:solidFill>
                  <a:schemeClr val="tx1"/>
                </a:solidFill>
                <a:latin typeface="Times New Roman"/>
                <a:cs typeface="Times New Roman"/>
              </a:rPr>
              <a:t>1</a:t>
            </a:r>
            <a:r>
              <a:rPr lang="en-US" sz="3200" dirty="0" smtClean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endParaRPr lang="en-US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3200" baseline="-25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3200" dirty="0" smtClean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71533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5000" fill="hold"/>
                                        <p:tgtEl>
                                          <p:spTgt spid="4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0"/>
                            </p:stCondLst>
                            <p:childTnLst>
                              <p:par>
                                <p:cTn id="22" presetID="1" presetClass="exit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33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0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80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20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400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6000"/>
                            </p:stCondLst>
                            <p:childTnLst>
                              <p:par>
                                <p:cTn id="6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2000"/>
                                        <p:tgtEl>
                                          <p:spTgt spid="2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000"/>
                            </p:stCondLst>
                            <p:childTnLst>
                              <p:par>
                                <p:cTn id="7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2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00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20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3" grpId="0"/>
      <p:bldP spid="39" grpId="0"/>
      <p:bldP spid="42" grpId="0"/>
      <p:bldP spid="43" grpId="0"/>
      <p:bldP spid="44" grpId="0"/>
      <p:bldP spid="20" grpId="0"/>
      <p:bldP spid="25" grpId="0" uiExpand="1" build="p" animBg="1"/>
      <p:bldP spid="30" grpId="0"/>
      <p:bldP spid="62" grpId="0" animBg="1"/>
      <p:bldP spid="62" grpId="1" animBg="1"/>
      <p:bldP spid="4" grpId="0" animBg="1"/>
      <p:bldP spid="4" grpId="2" animBg="1"/>
      <p:bldP spid="4" grpId="4" animBg="1"/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934155" y="1579394"/>
            <a:ext cx="1219200" cy="2362200"/>
            <a:chOff x="304800" y="1024223"/>
            <a:chExt cx="685800" cy="2514600"/>
          </a:xfrm>
          <a:solidFill>
            <a:srgbClr val="CCFF33"/>
          </a:solidFill>
        </p:grpSpPr>
        <p:sp>
          <p:nvSpPr>
            <p:cNvPr id="3" name="Cube 2"/>
            <p:cNvSpPr/>
            <p:nvPr/>
          </p:nvSpPr>
          <p:spPr>
            <a:xfrm>
              <a:off x="304800" y="1024223"/>
              <a:ext cx="685800" cy="2514600"/>
            </a:xfrm>
            <a:prstGeom prst="cube">
              <a:avLst>
                <a:gd name="adj" fmla="val 38321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58981" y="2209801"/>
              <a:ext cx="304800" cy="58477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L</a:t>
              </a:r>
              <a:endParaRPr lang="en-US" sz="3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5134100" y="1387568"/>
            <a:ext cx="2514600" cy="2511552"/>
            <a:chOff x="5334000" y="841248"/>
            <a:chExt cx="2819400" cy="2816352"/>
          </a:xfrm>
          <a:solidFill>
            <a:srgbClr val="CCFF33"/>
          </a:solidFill>
        </p:grpSpPr>
        <p:sp>
          <p:nvSpPr>
            <p:cNvPr id="4" name="Cube 3"/>
            <p:cNvSpPr/>
            <p:nvPr/>
          </p:nvSpPr>
          <p:spPr>
            <a:xfrm>
              <a:off x="5334000" y="841248"/>
              <a:ext cx="2819400" cy="2816352"/>
            </a:xfrm>
            <a:prstGeom prst="cube">
              <a:avLst>
                <a:gd name="adj" fmla="val 23498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943600" y="2209800"/>
              <a:ext cx="1098378" cy="584775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V=L</a:t>
              </a:r>
              <a:r>
                <a:rPr lang="en-US" sz="3200" baseline="30000" dirty="0" smtClean="0">
                  <a:latin typeface="Times New Roman" pitchFamily="18" charset="0"/>
                  <a:cs typeface="Times New Roman" pitchFamily="18" charset="0"/>
                </a:rPr>
                <a:t>3</a:t>
              </a:r>
              <a:endParaRPr lang="en-US" sz="3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0" name="Rounded Rectangle 19"/>
          <p:cNvSpPr/>
          <p:nvPr/>
        </p:nvSpPr>
        <p:spPr>
          <a:xfrm>
            <a:off x="669348" y="5507130"/>
            <a:ext cx="7548964" cy="648135"/>
          </a:xfrm>
          <a:prstGeom prst="roundRect">
            <a:avLst>
              <a:gd name="adj" fmla="val 0"/>
            </a:avLst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3200" dirty="0" smtClean="0">
                <a:latin typeface="Times New Roman"/>
                <a:cs typeface="Times New Roman"/>
              </a:rPr>
              <a:t>β</a:t>
            </a:r>
            <a:r>
              <a:rPr lang="en-US" sz="3200" dirty="0" smtClean="0">
                <a:latin typeface="Times New Roman"/>
                <a:cs typeface="Times New Roman"/>
              </a:rPr>
              <a:t> </a:t>
            </a:r>
            <a:r>
              <a:rPr lang="el-GR" sz="3200" dirty="0" smtClean="0">
                <a:latin typeface="Times New Roman"/>
                <a:cs typeface="Times New Roman"/>
              </a:rPr>
              <a:t>=</a:t>
            </a:r>
            <a:r>
              <a:rPr lang="en-US" sz="3200" dirty="0" smtClean="0">
                <a:latin typeface="Times New Roman"/>
                <a:cs typeface="Times New Roman"/>
              </a:rPr>
              <a:t> </a:t>
            </a:r>
            <a:r>
              <a:rPr lang="el-GR" sz="3200" dirty="0" smtClean="0">
                <a:latin typeface="Times New Roman" pitchFamily="18" charset="0"/>
                <a:cs typeface="Times New Roman" pitchFamily="18" charset="0"/>
              </a:rPr>
              <a:t>2α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bn-BD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এবং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smtClean="0">
                <a:latin typeface="Times New Roman"/>
                <a:cs typeface="Times New Roman"/>
              </a:rPr>
              <a:t> </a:t>
            </a:r>
            <a:r>
              <a:rPr lang="el-GR" sz="3200" dirty="0" smtClean="0">
                <a:latin typeface="Times New Roman"/>
                <a:cs typeface="Times New Roman"/>
              </a:rPr>
              <a:t>γ</a:t>
            </a:r>
            <a:r>
              <a:rPr lang="en-US" sz="3200" dirty="0" smtClean="0">
                <a:latin typeface="Times New Roman"/>
                <a:cs typeface="Times New Roman"/>
              </a:rPr>
              <a:t> </a:t>
            </a:r>
            <a:r>
              <a:rPr lang="el-GR" sz="3200" dirty="0" smtClean="0">
                <a:latin typeface="Times New Roman"/>
                <a:cs typeface="Times New Roman"/>
              </a:rPr>
              <a:t>=</a:t>
            </a:r>
            <a:r>
              <a:rPr lang="en-US" sz="3200" dirty="0" smtClean="0">
                <a:latin typeface="Times New Roman"/>
                <a:cs typeface="Times New Roman"/>
              </a:rPr>
              <a:t> 3</a:t>
            </a:r>
            <a:r>
              <a:rPr lang="el-GR" sz="3200" dirty="0" smtClean="0">
                <a:latin typeface="Times New Roman"/>
                <a:cs typeface="Times New Roman"/>
              </a:rPr>
              <a:t>α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347" y="4541674"/>
            <a:ext cx="7543800" cy="914400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2153355" y="2148173"/>
            <a:ext cx="1902940" cy="1905000"/>
            <a:chOff x="2043545" y="1524000"/>
            <a:chExt cx="2133600" cy="2133600"/>
          </a:xfrm>
          <a:solidFill>
            <a:srgbClr val="CCFF33"/>
          </a:solidFill>
        </p:grpSpPr>
        <p:sp>
          <p:nvSpPr>
            <p:cNvPr id="5" name="Rounded Rectangle 4"/>
            <p:cNvSpPr/>
            <p:nvPr/>
          </p:nvSpPr>
          <p:spPr>
            <a:xfrm>
              <a:off x="2043545" y="1524000"/>
              <a:ext cx="2133600" cy="2133600"/>
            </a:xfrm>
            <a:prstGeom prst="roundRect">
              <a:avLst>
                <a:gd name="adj" fmla="val 0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362200" y="2209800"/>
              <a:ext cx="1098378" cy="584775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A=L</a:t>
              </a:r>
              <a:r>
                <a:rPr lang="en-US" sz="3200" baseline="30000" dirty="0" smtClean="0">
                  <a:latin typeface="Times New Roman" pitchFamily="18" charset="0"/>
                  <a:cs typeface="Times New Roman" pitchFamily="18" charset="0"/>
                </a:rPr>
                <a:t>2</a:t>
              </a:r>
              <a:endParaRPr lang="en-US" sz="3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7" name="Rounded Rectangle 16"/>
          <p:cNvSpPr/>
          <p:nvPr/>
        </p:nvSpPr>
        <p:spPr>
          <a:xfrm>
            <a:off x="626364" y="581379"/>
            <a:ext cx="4428714" cy="397935"/>
          </a:xfrm>
          <a:prstGeom prst="roundRect">
            <a:avLst>
              <a:gd name="adj" fmla="val 0"/>
            </a:avLst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2800" dirty="0">
                <a:latin typeface="Times New Roman"/>
                <a:cs typeface="Times New Roman"/>
              </a:rPr>
              <a:t>α</a:t>
            </a:r>
            <a:r>
              <a:rPr lang="bn-IN" sz="2800" dirty="0" smtClean="0">
                <a:latin typeface="Times New Roman"/>
                <a:cs typeface="Times New Roman"/>
              </a:rPr>
              <a:t> , </a:t>
            </a:r>
            <a:r>
              <a:rPr lang="el-GR" sz="2800" dirty="0" smtClean="0">
                <a:latin typeface="Times New Roman"/>
                <a:cs typeface="Times New Roman"/>
              </a:rPr>
              <a:t>Β</a:t>
            </a:r>
            <a:r>
              <a:rPr lang="bn-IN" sz="2800" dirty="0" smtClean="0">
                <a:latin typeface="Times New Roman"/>
                <a:cs typeface="Times New Roman"/>
              </a:rPr>
              <a:t> </a:t>
            </a:r>
            <a:r>
              <a:rPr lang="bn-BD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এবং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latin typeface="Times New Roman"/>
                <a:cs typeface="Times New Roman"/>
              </a:rPr>
              <a:t> </a:t>
            </a:r>
            <a:r>
              <a:rPr lang="el-GR" sz="2800" dirty="0" smtClean="0">
                <a:latin typeface="Times New Roman"/>
                <a:cs typeface="Times New Roman"/>
              </a:rPr>
              <a:t>γ</a:t>
            </a:r>
            <a:r>
              <a:rPr lang="en-US" sz="2800" dirty="0" smtClean="0">
                <a:latin typeface="Times New Roman"/>
                <a:cs typeface="Times New Roman"/>
              </a:rPr>
              <a:t> </a:t>
            </a:r>
            <a:r>
              <a:rPr lang="bn-IN" sz="2800" dirty="0">
                <a:latin typeface="Times New Roman"/>
                <a:cs typeface="Times New Roman"/>
              </a:rPr>
              <a:t> </a:t>
            </a:r>
            <a:r>
              <a:rPr lang="bn-IN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এর মধ্যে সম্পর্ক কী?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2787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0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936978" y="5579532"/>
            <a:ext cx="739422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n-IN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রেল লাইনে দুটি লোহার বারের মিলিত স্থানে ফাঁক রাখা হয় কেন? </a:t>
            </a:r>
            <a:endParaRPr lang="en-US" sz="28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64" b="6424"/>
          <a:stretch/>
        </p:blipFill>
        <p:spPr>
          <a:xfrm>
            <a:off x="936978" y="1399822"/>
            <a:ext cx="7394222" cy="399626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936978" y="666004"/>
            <a:ext cx="7292622" cy="646331"/>
          </a:xfrm>
          <a:prstGeom prst="rect">
            <a:avLst/>
          </a:prstGeom>
          <a:solidFill>
            <a:srgbClr val="CCFF33"/>
          </a:solidFill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bn-BD" sz="3600" dirty="0" smtClean="0">
                <a:latin typeface="NikoshBAN" pitchFamily="2" charset="0"/>
                <a:cs typeface="NikoshBAN" pitchFamily="2" charset="0"/>
              </a:rPr>
              <a:t>দলীয় </a:t>
            </a:r>
            <a:r>
              <a:rPr lang="bn-BD" sz="3600" dirty="0">
                <a:latin typeface="NikoshBAN" pitchFamily="2" charset="0"/>
                <a:cs typeface="NikoshBAN" pitchFamily="2" charset="0"/>
              </a:rPr>
              <a:t>কাজ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1460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pring-load-movie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643" y="1600200"/>
            <a:ext cx="3070579" cy="1989667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22" name="Picture 21" descr="heat_a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643" y="3900311"/>
            <a:ext cx="3070580" cy="222955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925689" y="680157"/>
            <a:ext cx="7351395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BD" sz="3600" dirty="0" smtClean="0">
                <a:latin typeface="NikoshBAN" pitchFamily="2" charset="0"/>
                <a:cs typeface="NikoshBAN" pitchFamily="2" charset="0"/>
              </a:rPr>
              <a:t>মূল্যায়ন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815643" y="3900959"/>
            <a:ext cx="4317618" cy="5232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bn-IN" sz="2800" dirty="0" smtClean="0">
                <a:latin typeface="NikoshBAN" pitchFamily="2" charset="0"/>
                <a:cs typeface="NikoshBAN" pitchFamily="2" charset="0"/>
              </a:rPr>
              <a:t>৩। 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তাপে </a:t>
            </a:r>
            <a:r>
              <a:rPr lang="bn-IN" sz="2800" dirty="0">
                <a:latin typeface="NikoshBAN" pitchFamily="2" charset="0"/>
                <a:cs typeface="NikoshBAN" pitchFamily="2" charset="0"/>
              </a:rPr>
              <a:t>কীসের </a:t>
            </a:r>
            <a:r>
              <a:rPr lang="bn-BD" sz="2800" dirty="0">
                <a:latin typeface="NikoshBAN" pitchFamily="2" charset="0"/>
                <a:cs typeface="NikoshBAN" pitchFamily="2" charset="0"/>
              </a:rPr>
              <a:t>পরিবর্তন হচ্ছে</a:t>
            </a:r>
            <a:r>
              <a:rPr lang="bn-IN" sz="2800" dirty="0">
                <a:latin typeface="NikoshBAN" pitchFamily="2" charset="0"/>
                <a:cs typeface="NikoshBAN" pitchFamily="2" charset="0"/>
              </a:rPr>
              <a:t>?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833958" y="4523604"/>
            <a:ext cx="4296369" cy="5232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bn-BD" sz="2800" dirty="0">
                <a:latin typeface="NikoshBAN" pitchFamily="2" charset="0"/>
                <a:cs typeface="NikoshBAN" pitchFamily="2" charset="0"/>
              </a:rPr>
              <a:t>তাপে তাপমাত্রার পরিবর্তন হচ্ছে।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833958" y="5159141"/>
            <a:ext cx="4296369" cy="5232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bn-IN" sz="2800" dirty="0" smtClean="0">
                <a:latin typeface="NikoshBAN" pitchFamily="2" charset="0"/>
                <a:cs typeface="NikoshBAN" pitchFamily="2" charset="0"/>
              </a:rPr>
              <a:t>৪। 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তাপে </a:t>
            </a:r>
            <a:r>
              <a:rPr lang="bn-IN" sz="2800" dirty="0" smtClean="0">
                <a:latin typeface="NikoshBAN" pitchFamily="2" charset="0"/>
                <a:cs typeface="NikoshBAN" pitchFamily="2" charset="0"/>
              </a:rPr>
              <a:t>দ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ণ্ডে</a:t>
            </a:r>
            <a:r>
              <a:rPr lang="bn-IN" sz="2800" dirty="0" smtClean="0">
                <a:latin typeface="NikoshBAN" pitchFamily="2" charset="0"/>
                <a:cs typeface="NikoshBAN" pitchFamily="2" charset="0"/>
              </a:rPr>
              <a:t>র </a:t>
            </a:r>
            <a:r>
              <a:rPr lang="bn-IN" sz="2800" dirty="0">
                <a:latin typeface="NikoshBAN" pitchFamily="2" charset="0"/>
                <a:cs typeface="NikoshBAN" pitchFamily="2" charset="0"/>
              </a:rPr>
              <a:t>কী</a:t>
            </a:r>
            <a:r>
              <a:rPr lang="bn-BD" sz="2800" dirty="0">
                <a:latin typeface="NikoshBAN" pitchFamily="2" charset="0"/>
                <a:cs typeface="NikoshBAN" pitchFamily="2" charset="0"/>
              </a:rPr>
              <a:t> পরিবর্তন হচ্ছে</a:t>
            </a:r>
            <a:r>
              <a:rPr lang="bn-IN" sz="2800" dirty="0">
                <a:latin typeface="NikoshBAN" pitchFamily="2" charset="0"/>
                <a:cs typeface="NikoshBAN" pitchFamily="2" charset="0"/>
              </a:rPr>
              <a:t>?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833958" y="5779425"/>
            <a:ext cx="4296369" cy="5232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bn-BD" sz="2800" dirty="0">
                <a:latin typeface="NikoshBAN" pitchFamily="2" charset="0"/>
                <a:cs typeface="NikoshBAN" pitchFamily="2" charset="0"/>
              </a:rPr>
              <a:t>তাপে </a:t>
            </a:r>
            <a:r>
              <a:rPr lang="bn-IN" sz="2800" dirty="0" smtClean="0">
                <a:latin typeface="NikoshBAN" pitchFamily="2" charset="0"/>
                <a:cs typeface="NikoshBAN" pitchFamily="2" charset="0"/>
              </a:rPr>
              <a:t>দ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ণ্ডে</a:t>
            </a:r>
            <a:r>
              <a:rPr lang="bn-IN" sz="2800" dirty="0" smtClean="0">
                <a:latin typeface="NikoshBAN" pitchFamily="2" charset="0"/>
                <a:cs typeface="NikoshBAN" pitchFamily="2" charset="0"/>
              </a:rPr>
              <a:t>র </a:t>
            </a:r>
            <a:r>
              <a:rPr lang="bn-IN" sz="2800" dirty="0">
                <a:latin typeface="NikoshBAN" pitchFamily="2" charset="0"/>
                <a:cs typeface="NikoshBAN" pitchFamily="2" charset="0"/>
              </a:rPr>
              <a:t>দৈর্ঘ্য বৃদ্ধি </a:t>
            </a:r>
            <a:r>
              <a:rPr lang="bn-BD" sz="2800" dirty="0">
                <a:latin typeface="NikoshBAN" pitchFamily="2" charset="0"/>
                <a:cs typeface="NikoshBAN" pitchFamily="2" charset="0"/>
              </a:rPr>
              <a:t>হচ্ছে।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849992" y="2123420"/>
            <a:ext cx="4787025" cy="5232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bn-BD" sz="2800" dirty="0">
                <a:latin typeface="NikoshBAN" pitchFamily="2" charset="0"/>
                <a:cs typeface="NikoshBAN" pitchFamily="2" charset="0"/>
              </a:rPr>
              <a:t>তাপ 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অপসার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ণ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2800" dirty="0">
                <a:latin typeface="NikoshBAN" pitchFamily="2" charset="0"/>
                <a:cs typeface="NikoshBAN" pitchFamily="2" charset="0"/>
              </a:rPr>
              <a:t>হচ্ছে</a:t>
            </a:r>
            <a:r>
              <a:rPr lang="bn-IN" sz="2800" dirty="0">
                <a:latin typeface="NikoshBAN" pitchFamily="2" charset="0"/>
                <a:cs typeface="NikoshBAN" pitchFamily="2" charset="0"/>
              </a:rPr>
              <a:t> বলে</a:t>
            </a:r>
            <a:r>
              <a:rPr lang="bn-BD" sz="2800" dirty="0">
                <a:latin typeface="NikoshBAN" pitchFamily="2" charset="0"/>
                <a:cs typeface="NikoshBAN" pitchFamily="2" charset="0"/>
              </a:rPr>
              <a:t>।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815643" y="1600200"/>
            <a:ext cx="4807726" cy="5232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bn-IN" sz="2800" dirty="0" smtClean="0">
                <a:latin typeface="NikoshBAN" pitchFamily="2" charset="0"/>
                <a:cs typeface="NikoshBAN" pitchFamily="2" charset="0"/>
              </a:rPr>
              <a:t>১। লোহার </a:t>
            </a:r>
            <a:r>
              <a:rPr lang="bn-IN" sz="2800" dirty="0" smtClean="0">
                <a:latin typeface="NikoshBAN" pitchFamily="2" charset="0"/>
                <a:cs typeface="NikoshBAN" pitchFamily="2" charset="0"/>
              </a:rPr>
              <a:t>দ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ণ্ড</a:t>
            </a:r>
            <a:r>
              <a:rPr lang="bn-IN" sz="2800" dirty="0" smtClean="0">
                <a:latin typeface="NikoshBAN" pitchFamily="2" charset="0"/>
                <a:cs typeface="NikoshBAN" pitchFamily="2" charset="0"/>
              </a:rPr>
              <a:t>গুলো </a:t>
            </a:r>
            <a:r>
              <a:rPr lang="bn-IN" sz="2800" dirty="0" smtClean="0">
                <a:latin typeface="NikoshBAN" pitchFamily="2" charset="0"/>
                <a:cs typeface="NikoshBAN" pitchFamily="2" charset="0"/>
              </a:rPr>
              <a:t>সংকুচিত হচ্ছে কেন?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815643" y="2652612"/>
            <a:ext cx="4807726" cy="52322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bn-IN" sz="2800" dirty="0">
                <a:latin typeface="NikoshBAN" pitchFamily="2" charset="0"/>
                <a:cs typeface="NikoshBAN" pitchFamily="2" charset="0"/>
              </a:rPr>
              <a:t>২</a:t>
            </a:r>
            <a:r>
              <a:rPr lang="bn-IN" sz="2800" dirty="0" smtClean="0">
                <a:latin typeface="NikoshBAN" pitchFamily="2" charset="0"/>
                <a:cs typeface="NikoshBAN" pitchFamily="2" charset="0"/>
              </a:rPr>
              <a:t>। লোহার অণুগুলোর কী পরিবর্তন হয়েছে?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849991" y="3175832"/>
            <a:ext cx="4787025" cy="5232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bn-IN" sz="2800" dirty="0" smtClean="0">
                <a:latin typeface="NikoshBAN" pitchFamily="2" charset="0"/>
                <a:cs typeface="NikoshBAN" pitchFamily="2" charset="0"/>
              </a:rPr>
              <a:t>অণুগুলোর গতিশক্তি কমে গিয়েছে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।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7229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5" grpId="0"/>
      <p:bldP spid="6" grpId="0"/>
      <p:bldP spid="7" grpId="0"/>
      <p:bldP spid="8" grpId="0"/>
      <p:bldP spid="19" grpId="0"/>
      <p:bldP spid="23" grpId="0"/>
      <p:bldP spid="2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43848" y="864093"/>
            <a:ext cx="7430909" cy="70788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bn-BD" sz="4000" dirty="0">
                <a:latin typeface="NikoshBAN" pitchFamily="2" charset="0"/>
                <a:cs typeface="NikoshBAN" pitchFamily="2" charset="0"/>
              </a:rPr>
              <a:t>বাড়ির কাজ</a:t>
            </a:r>
            <a:endParaRPr lang="en-US" sz="40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43848" y="2438400"/>
            <a:ext cx="7430909" cy="267765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bn-IN" sz="2800" dirty="0" smtClean="0">
                <a:latin typeface="NikoshBAN" pitchFamily="2" charset="0"/>
                <a:cs typeface="NikoshBAN" pitchFamily="2" charset="0"/>
              </a:rPr>
              <a:t>১। 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20</a:t>
            </a:r>
            <a:r>
              <a:rPr lang="en-US" sz="2800" baseline="30000" dirty="0" smtClean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 তাপমাত্রা</a:t>
            </a:r>
            <a:r>
              <a:rPr lang="bn-IN" sz="2800" dirty="0" smtClean="0">
                <a:latin typeface="NikoshBAN" pitchFamily="2" charset="0"/>
                <a:cs typeface="NikoshBAN" pitchFamily="2" charset="0"/>
              </a:rPr>
              <a:t>য় একটি ইস্পাতের </a:t>
            </a:r>
            <a:r>
              <a:rPr lang="bn-IN" sz="2800" dirty="0" smtClean="0">
                <a:latin typeface="NikoshBAN" pitchFamily="2" charset="0"/>
                <a:cs typeface="NikoshBAN" pitchFamily="2" charset="0"/>
              </a:rPr>
              <a:t>দ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ণ্ডে</a:t>
            </a:r>
            <a:r>
              <a:rPr lang="bn-IN" sz="2800" dirty="0" smtClean="0">
                <a:latin typeface="NikoshBAN" pitchFamily="2" charset="0"/>
                <a:cs typeface="NikoshBAN" pitchFamily="2" charset="0"/>
              </a:rPr>
              <a:t>র </a:t>
            </a:r>
            <a:r>
              <a:rPr lang="bn-IN" sz="2800" dirty="0" smtClean="0">
                <a:latin typeface="NikoshBAN" pitchFamily="2" charset="0"/>
                <a:cs typeface="NikoshBAN" pitchFamily="2" charset="0"/>
              </a:rPr>
              <a:t>দৈর্ঘ্য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100m </a:t>
            </a:r>
            <a:r>
              <a:rPr lang="bn-IN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। </a:t>
            </a:r>
            <a:endParaRPr lang="en-US" sz="2800" dirty="0" smtClean="0"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  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  <a:r>
              <a:rPr lang="en-US" sz="2800" baseline="30000" dirty="0" smtClean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 তাপমাত্রায়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 </a:t>
            </a:r>
            <a:r>
              <a:rPr lang="bn-IN" sz="2800" dirty="0" smtClean="0">
                <a:latin typeface="NikoshBAN" pitchFamily="2" charset="0"/>
                <a:cs typeface="NikoshBAN" pitchFamily="2" charset="0"/>
              </a:rPr>
              <a:t>এর দৈর্ঘ্য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100.033m </a:t>
            </a:r>
            <a:r>
              <a:rPr lang="bn-IN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হ</a:t>
            </a:r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লো</a:t>
            </a:r>
            <a:r>
              <a:rPr lang="bn-IN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  <a:endParaRPr lang="en-US" sz="2800" dirty="0" smtClean="0">
              <a:latin typeface="NikoshBAN" pitchFamily="2" charset="0"/>
              <a:cs typeface="NikoshBAN" pitchFamily="2" charset="0"/>
            </a:endParaRPr>
          </a:p>
          <a:p>
            <a:r>
              <a:rPr lang="bn-IN" sz="2800" dirty="0" smtClean="0">
                <a:latin typeface="NikoshBAN" pitchFamily="2" charset="0"/>
                <a:cs typeface="NikoshBAN" pitchFamily="2" charset="0"/>
              </a:rPr>
              <a:t>ক. দৈর্ঘ্য 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প্রসার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ণ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সহগ কী ?</a:t>
            </a:r>
          </a:p>
          <a:p>
            <a:r>
              <a:rPr lang="bn-IN" sz="2800" dirty="0" smtClean="0">
                <a:latin typeface="NikoshBAN" pitchFamily="2" charset="0"/>
                <a:cs typeface="NikoshBAN" pitchFamily="2" charset="0"/>
              </a:rPr>
              <a:t>খ. কঠিন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 পদার্থের </a:t>
            </a:r>
            <a:r>
              <a:rPr lang="bn-IN" sz="2800" dirty="0" smtClean="0">
                <a:latin typeface="NikoshBAN" pitchFamily="2" charset="0"/>
                <a:cs typeface="NikoshBAN" pitchFamily="2" charset="0"/>
              </a:rPr>
              <a:t>ক্ষেত্র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 ও</a:t>
            </a:r>
            <a:r>
              <a:rPr lang="bn-IN" sz="2800" dirty="0" smtClean="0">
                <a:latin typeface="NikoshBAN" pitchFamily="2" charset="0"/>
                <a:cs typeface="NikoshBAN" pitchFamily="2" charset="0"/>
              </a:rPr>
              <a:t> আয়তন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প্রসার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ণের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সম্পর্ক ব্যাখ্যা কর। </a:t>
            </a:r>
            <a:endParaRPr lang="en-US" sz="2800" dirty="0" smtClean="0">
              <a:latin typeface="NikoshBAN" pitchFamily="2" charset="0"/>
              <a:cs typeface="NikoshBAN" pitchFamily="2" charset="0"/>
            </a:endParaRPr>
          </a:p>
          <a:p>
            <a:r>
              <a:rPr lang="bn-IN" sz="2800" dirty="0" smtClean="0">
                <a:latin typeface="NikoshBAN" pitchFamily="2" charset="0"/>
                <a:cs typeface="NikoshBAN" pitchFamily="2" charset="0"/>
              </a:rPr>
              <a:t>গ. উক্ত ইস্পাতের দৈর্ঘ্য </a:t>
            </a:r>
            <a:r>
              <a:rPr lang="bn-IN" sz="2800" dirty="0" smtClean="0">
                <a:latin typeface="NikoshBAN" pitchFamily="2" charset="0"/>
                <a:cs typeface="NikoshBAN" pitchFamily="2" charset="0"/>
              </a:rPr>
              <a:t>প্রসার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ণ</a:t>
            </a:r>
            <a:r>
              <a:rPr lang="bn-IN" sz="2800" dirty="0" smtClean="0">
                <a:latin typeface="NikoshBAN" pitchFamily="2" charset="0"/>
                <a:cs typeface="NikoshBAN" pitchFamily="2" charset="0"/>
              </a:rPr>
              <a:t>-সহগ </a:t>
            </a:r>
            <a:r>
              <a:rPr lang="bn-IN" sz="2800" dirty="0" smtClean="0">
                <a:latin typeface="NikoshBAN" pitchFamily="2" charset="0"/>
                <a:cs typeface="NikoshBAN" pitchFamily="2" charset="0"/>
              </a:rPr>
              <a:t>নির্ণয় কর।</a:t>
            </a:r>
          </a:p>
          <a:p>
            <a:r>
              <a:rPr lang="bn-IN" sz="2800" dirty="0" smtClean="0">
                <a:latin typeface="NikoshBAN" pitchFamily="2" charset="0"/>
                <a:cs typeface="NikoshBAN" pitchFamily="2" charset="0"/>
              </a:rPr>
              <a:t>ঘ. তাপমাত্রা বৃদ্ধির সাথে ইস্পাতের দৈর্ঘ্য </a:t>
            </a:r>
            <a:r>
              <a:rPr lang="bn-IN" sz="2800" dirty="0" smtClean="0">
                <a:latin typeface="NikoshBAN" pitchFamily="2" charset="0"/>
                <a:cs typeface="NikoshBAN" pitchFamily="2" charset="0"/>
              </a:rPr>
              <a:t>প্রসার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ণ</a:t>
            </a:r>
            <a:r>
              <a:rPr lang="bn-IN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IN" sz="2800" dirty="0" smtClean="0">
                <a:latin typeface="NikoshBAN" pitchFamily="2" charset="0"/>
                <a:cs typeface="NikoshBAN" pitchFamily="2" charset="0"/>
              </a:rPr>
              <a:t>ঘটে-বিশ্লেষণ কর।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683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2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2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2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build="p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654" y="781050"/>
            <a:ext cx="7089394" cy="531495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429000" y="2287250"/>
            <a:ext cx="2730235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bn-BD" sz="8800" dirty="0">
                <a:solidFill>
                  <a:srgbClr val="001B70"/>
                </a:solidFill>
                <a:latin typeface="NikoshBAN" pitchFamily="2" charset="0"/>
                <a:cs typeface="NikoshBAN" pitchFamily="2" charset="0"/>
              </a:rPr>
              <a:t>ধন্যবাদ</a:t>
            </a:r>
          </a:p>
        </p:txBody>
      </p:sp>
    </p:spTree>
    <p:extLst>
      <p:ext uri="{BB962C8B-B14F-4D97-AF65-F5344CB8AC3E}">
        <p14:creationId xmlns:p14="http://schemas.microsoft.com/office/powerpoint/2010/main" val="4079726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76600" y="567697"/>
            <a:ext cx="2362200" cy="1336596"/>
          </a:xfrm>
          <a:prstGeom prst="rect">
            <a:avLst/>
          </a:prstGeom>
          <a:noFill/>
        </p:spPr>
        <p:txBody>
          <a:bodyPr wrap="none" rtlCol="0">
            <a:prstTxWarp prst="textInflateTop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bn-IN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কৃতজ্ঞতা স্বীকার </a:t>
            </a:r>
            <a:endParaRPr lang="en-US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28663" y="3379947"/>
            <a:ext cx="7729537" cy="1077218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bn-IN" sz="3200" dirty="0" smtClean="0">
                <a:solidFill>
                  <a:srgbClr val="005426"/>
                </a:solidFill>
                <a:latin typeface="NikoshBAN" pitchFamily="2" charset="0"/>
                <a:cs typeface="NikoshBAN" pitchFamily="2" charset="0"/>
              </a:rPr>
              <a:t>এবং কন্টেন্ট সম্পাদক হিসেবে যাঁদের নির্দেশনা, পরামর্শ ও তত্ত্বাবধানে এই মডেল কন্টেন্ট সমৃদ্ধ হয়েছে তারা হলেন-  </a:t>
            </a:r>
            <a:endParaRPr lang="en-US" sz="3200" dirty="0">
              <a:solidFill>
                <a:srgbClr val="005426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28663" y="2170275"/>
            <a:ext cx="7729537" cy="1138773"/>
          </a:xfrm>
          <a:prstGeom prst="rect">
            <a:avLst/>
          </a:prstGeom>
          <a:solidFill>
            <a:srgbClr val="CCFF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bn-IN" sz="3600" dirty="0" smtClean="0">
                <a:solidFill>
                  <a:srgbClr val="003399"/>
                </a:solidFill>
                <a:latin typeface="NikoshBAN" pitchFamily="2" charset="0"/>
                <a:cs typeface="NikoshBAN" pitchFamily="2" charset="0"/>
              </a:rPr>
              <a:t>শিক্ষা মন্ত্রণালয়, </a:t>
            </a:r>
            <a:r>
              <a:rPr lang="bn-IN" sz="3200" dirty="0" smtClean="0">
                <a:solidFill>
                  <a:srgbClr val="003399"/>
                </a:solidFill>
                <a:latin typeface="NikoshBAN" pitchFamily="2" charset="0"/>
                <a:cs typeface="NikoshBAN" pitchFamily="2" charset="0"/>
              </a:rPr>
              <a:t>মাউশি, এনসিটিবি ও এটুআই-এর সংশ্লিষ্ট কর্মকর্তাবৃন্দ </a:t>
            </a:r>
            <a:endParaRPr lang="en-US" sz="3600" dirty="0">
              <a:solidFill>
                <a:srgbClr val="003399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TextBox 3"/>
          <p:cNvSpPr txBox="1"/>
          <p:nvPr/>
        </p:nvSpPr>
        <p:spPr>
          <a:xfrm>
            <a:off x="728664" y="4780747"/>
            <a:ext cx="7729536" cy="954107"/>
          </a:xfrm>
          <a:prstGeom prst="rect">
            <a:avLst/>
          </a:prstGeom>
          <a:solidFill>
            <a:srgbClr val="66CCFF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bn-IN" sz="2800" dirty="0">
                <a:latin typeface="NikoshBAN" pitchFamily="2" charset="0"/>
                <a:cs typeface="NikoshBAN" pitchFamily="2" charset="0"/>
              </a:rPr>
              <a:t>জনাব মোঃ সামসুদ্দিন আহমেদ, </a:t>
            </a:r>
            <a:r>
              <a:rPr lang="bn-IN" sz="2800" dirty="0" smtClean="0">
                <a:latin typeface="NikoshBAN" pitchFamily="2" charset="0"/>
                <a:cs typeface="NikoshBAN" pitchFamily="2" charset="0"/>
              </a:rPr>
              <a:t>শিক্ষক প্রশিক্ষক,</a:t>
            </a:r>
          </a:p>
          <a:p>
            <a:pPr algn="ctr"/>
            <a:r>
              <a:rPr lang="bn-IN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IN" sz="2800" dirty="0">
                <a:latin typeface="NikoshBAN" pitchFamily="2" charset="0"/>
                <a:cs typeface="NikoshBAN" pitchFamily="2" charset="0"/>
              </a:rPr>
              <a:t>টিটিসি, </a:t>
            </a:r>
            <a:r>
              <a:rPr lang="bn-IN" sz="2800" dirty="0" smtClean="0">
                <a:latin typeface="NikoshBAN" pitchFamily="2" charset="0"/>
                <a:cs typeface="NikoshBAN" pitchFamily="2" charset="0"/>
              </a:rPr>
              <a:t>কুমিল্লা</a:t>
            </a:r>
            <a:endParaRPr lang="bn-IN" sz="28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2619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838200"/>
            <a:ext cx="7086599" cy="5181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158233" y="4297740"/>
            <a:ext cx="3013967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bn-BD" sz="9600" dirty="0">
                <a:latin typeface="NikoshBAN" pitchFamily="2" charset="0"/>
                <a:cs typeface="NikoshBAN" pitchFamily="2" charset="0"/>
              </a:rPr>
              <a:t>স্বাগতম</a:t>
            </a:r>
            <a:endParaRPr lang="en-US" sz="96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6436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Diagonal Corner Rectangle 1"/>
          <p:cNvSpPr/>
          <p:nvPr/>
        </p:nvSpPr>
        <p:spPr>
          <a:xfrm>
            <a:off x="1275644" y="767644"/>
            <a:ext cx="6558845" cy="5294489"/>
          </a:xfrm>
          <a:prstGeom prst="round2DiagRect">
            <a:avLst>
              <a:gd name="adj1" fmla="val 0"/>
              <a:gd name="adj2" fmla="val 0"/>
            </a:avLst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28575">
            <a:solidFill>
              <a:schemeClr val="tx1"/>
            </a:solidFill>
          </a:ln>
          <a:effec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3600" dirty="0" smtClean="0">
                <a:latin typeface="NikoshBAN" pitchFamily="2" charset="0"/>
                <a:cs typeface="NikoshBAN" pitchFamily="2" charset="0"/>
              </a:rPr>
              <a:t>দেবদাস কর্মকার</a:t>
            </a:r>
            <a:endParaRPr lang="bn-BD" sz="3200" dirty="0" smtClean="0"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সিনিয়র শিক্ষক</a:t>
            </a:r>
          </a:p>
          <a:p>
            <a:pPr algn="ctr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নিউ মডেল বহুমুখী উচ্চ বিদ্যালয়</a:t>
            </a:r>
          </a:p>
          <a:p>
            <a:pPr algn="ctr"/>
            <a:r>
              <a:rPr lang="bn-IN" sz="3200" dirty="0">
                <a:latin typeface="NikoshBAN" pitchFamily="2" charset="0"/>
                <a:cs typeface="NikoshBAN" pitchFamily="2" charset="0"/>
              </a:rPr>
              <a:t>রাসেল </a:t>
            </a: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স্কয়ার, </a:t>
            </a: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শুক্রাবাদ, ঢাকা—১২০৭</a:t>
            </a:r>
            <a:endParaRPr lang="en-US" sz="3200" dirty="0" smtClean="0"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মোবাইল</a:t>
            </a:r>
            <a:r>
              <a:rPr lang="en-US" sz="3200" dirty="0">
                <a:latin typeface="NikoshBAN" pitchFamily="2" charset="0"/>
                <a:cs typeface="NikoshBAN" pitchFamily="2" charset="0"/>
              </a:rPr>
              <a:t>:</a:t>
            </a: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০১৭১৫০১৬১৫৬</a:t>
            </a:r>
          </a:p>
          <a:p>
            <a:pPr algn="ctr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Email 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debdaskrmkr@yahoo.com</a:t>
            </a:r>
            <a:endParaRPr lang="bn-BD" sz="3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শ্রেণি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:</a:t>
            </a: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নবম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smtClean="0">
                <a:latin typeface="NikoshBAN" pitchFamily="2" charset="0"/>
                <a:cs typeface="NikoshBAN" pitchFamily="2" charset="0"/>
                <a:sym typeface="Symbol" panose="05050102010706020507" pitchFamily="18" charset="2"/>
              </a:rPr>
              <a:t> </a:t>
            </a: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বিষয়</a:t>
            </a:r>
            <a:r>
              <a:rPr lang="en-US" sz="3200" dirty="0">
                <a:latin typeface="NikoshBAN" pitchFamily="2" charset="0"/>
                <a:cs typeface="NikoshBAN" pitchFamily="2" charset="0"/>
              </a:rPr>
              <a:t>:</a:t>
            </a: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3200" dirty="0">
                <a:latin typeface="NikoshBAN" pitchFamily="2" charset="0"/>
                <a:cs typeface="NikoshBAN" pitchFamily="2" charset="0"/>
              </a:rPr>
              <a:t>পদার্থ বিজ্ঞান</a:t>
            </a:r>
          </a:p>
          <a:p>
            <a:pPr algn="ctr"/>
            <a:r>
              <a:rPr lang="bn-BD" sz="3200" dirty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অধ্যায়</a:t>
            </a:r>
            <a:r>
              <a:rPr lang="en-US" sz="3200" dirty="0">
                <a:latin typeface="NikoshBAN" pitchFamily="2" charset="0"/>
                <a:cs typeface="NikoshBAN" pitchFamily="2" charset="0"/>
              </a:rPr>
              <a:t>:</a:t>
            </a: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ষষ্ঠ</a:t>
            </a: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(</a:t>
            </a: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বস্তুর </a:t>
            </a:r>
            <a:r>
              <a:rPr lang="bn-BD" sz="3200" dirty="0">
                <a:latin typeface="NikoshBAN" pitchFamily="2" charset="0"/>
                <a:cs typeface="NikoshBAN" pitchFamily="2" charset="0"/>
              </a:rPr>
              <a:t>উপর তাপের </a:t>
            </a: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প্রভাব</a:t>
            </a: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)</a:t>
            </a:r>
          </a:p>
          <a:p>
            <a:pPr algn="ctr"/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বিষয়বস্তু</a:t>
            </a:r>
            <a:r>
              <a:rPr lang="en-US" sz="3200" dirty="0">
                <a:latin typeface="NikoshBAN" pitchFamily="2" charset="0"/>
                <a:cs typeface="NikoshBAN" pitchFamily="2" charset="0"/>
              </a:rPr>
              <a:t>:</a:t>
            </a: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কঠিন পদার্থের প্রসারন</a:t>
            </a:r>
          </a:p>
          <a:p>
            <a:pPr algn="ctr"/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সময়</a:t>
            </a:r>
            <a:r>
              <a:rPr lang="en-US" sz="3200" dirty="0">
                <a:latin typeface="NikoshBAN" pitchFamily="2" charset="0"/>
                <a:cs typeface="NikoshBAN" pitchFamily="2" charset="0"/>
              </a:rPr>
              <a:t>:</a:t>
            </a: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৪৫ মিনিট  </a:t>
            </a:r>
            <a:r>
              <a:rPr lang="bn-BD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bn-BD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8088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972457" y="1100144"/>
            <a:ext cx="7199086" cy="4724400"/>
            <a:chOff x="972457" y="1100144"/>
            <a:chExt cx="7199086" cy="4724400"/>
          </a:xfrm>
        </p:grpSpPr>
        <p:pic>
          <p:nvPicPr>
            <p:cNvPr id="2" name="Expansion of solid">
              <a:hlinkClick r:id="" action="ppaction://media"/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5"/>
            <a:stretch>
              <a:fillRect/>
            </a:stretch>
          </p:blipFill>
          <p:spPr>
            <a:xfrm>
              <a:off x="972457" y="1100144"/>
              <a:ext cx="7199086" cy="4724400"/>
            </a:xfrm>
            <a:prstGeom prst="rect">
              <a:avLst/>
            </a:prstGeom>
          </p:spPr>
        </p:pic>
        <p:sp>
          <p:nvSpPr>
            <p:cNvPr id="7" name="Oval 6"/>
            <p:cNvSpPr/>
            <p:nvPr/>
          </p:nvSpPr>
          <p:spPr>
            <a:xfrm>
              <a:off x="6600825" y="1628777"/>
              <a:ext cx="571500" cy="471487"/>
            </a:xfrm>
            <a:prstGeom prst="ellipse">
              <a:avLst/>
            </a:prstGeom>
            <a:solidFill>
              <a:srgbClr val="2A684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6586536" y="2100260"/>
              <a:ext cx="585789" cy="150020"/>
            </a:xfrm>
            <a:prstGeom prst="rect">
              <a:avLst/>
            </a:prstGeom>
            <a:solidFill>
              <a:srgbClr val="2A684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983746" y="1144277"/>
            <a:ext cx="19672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n-IN" sz="3200" dirty="0" smtClean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ভিডিওটি দেখি</a:t>
            </a:r>
            <a:endParaRPr lang="en-US" sz="3200" dirty="0">
              <a:solidFill>
                <a:schemeClr val="bg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9741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9187" y="1877832"/>
            <a:ext cx="3272278" cy="367637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47800" y="2217564"/>
            <a:ext cx="6029325" cy="12001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5498"/>
          <a:stretch/>
        </p:blipFill>
        <p:spPr>
          <a:xfrm>
            <a:off x="4572000" y="2217564"/>
            <a:ext cx="2905125" cy="1200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07243" y="1293057"/>
            <a:ext cx="7310438" cy="584775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তাপশক্তি</a:t>
            </a: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 প্রয়োগ </a:t>
            </a:r>
            <a:r>
              <a:rPr lang="bn-IN" sz="3200" dirty="0">
                <a:latin typeface="NikoshBAN" pitchFamily="2" charset="0"/>
                <a:cs typeface="NikoshBAN" pitchFamily="2" charset="0"/>
              </a:rPr>
              <a:t>করায় লোহার </a:t>
            </a: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দ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ণ্ডে</a:t>
            </a: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র </a:t>
            </a: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দৈর্ঘ্য বৃদ্ধি পেয়েছে।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36978" y="5615797"/>
            <a:ext cx="7033947" cy="584775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তাপ</a:t>
            </a: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অপসার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ণে</a:t>
            </a: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 দ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ণ্ডে</a:t>
            </a: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র </a:t>
            </a: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দৈর্ঘ্য সংকুচিত </a:t>
            </a:r>
            <a:r>
              <a:rPr lang="bn-IN" sz="3200" dirty="0">
                <a:latin typeface="NikoshBAN" pitchFamily="2" charset="0"/>
                <a:cs typeface="NikoshBAN" pitchFamily="2" charset="0"/>
              </a:rPr>
              <a:t>হ</a:t>
            </a: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য়েছে।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36978" y="670257"/>
            <a:ext cx="7033947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BD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IN" sz="3600" dirty="0" smtClean="0">
                <a:latin typeface="NikoshBAN" pitchFamily="2" charset="0"/>
                <a:cs typeface="NikoshBAN" pitchFamily="2" charset="0"/>
              </a:rPr>
              <a:t>কঠিন পদার্থের </a:t>
            </a:r>
            <a:r>
              <a:rPr lang="bn-BD" sz="3600" dirty="0" smtClean="0">
                <a:latin typeface="NikoshBAN" pitchFamily="2" charset="0"/>
                <a:cs typeface="NikoshBAN" pitchFamily="2" charset="0"/>
              </a:rPr>
              <a:t>প্রসার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ণ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9984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mph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15" dur="3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mph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27" dur="3000" fill="hold"/>
                                        <p:tgtEl>
                                          <p:spTgt spid="5"/>
                                        </p:tgtEl>
                                      </p:cBhvr>
                                      <p:by x="66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29660" y="838200"/>
            <a:ext cx="7299940" cy="513986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BD" sz="3600" dirty="0" smtClean="0">
                <a:latin typeface="NikoshBAN" pitchFamily="2" charset="0"/>
                <a:cs typeface="NikoshBAN" pitchFamily="2" charset="0"/>
              </a:rPr>
              <a:t>শিখনফল</a:t>
            </a:r>
            <a:endParaRPr lang="bn-IN" sz="3600" dirty="0" smtClean="0">
              <a:latin typeface="NikoshBAN" pitchFamily="2" charset="0"/>
              <a:cs typeface="NikoshBAN" pitchFamily="2" charset="0"/>
            </a:endParaRPr>
          </a:p>
          <a:p>
            <a:pPr algn="ctr"/>
            <a:endParaRPr lang="bn-IN" sz="3600" dirty="0" smtClean="0">
              <a:latin typeface="NikoshBAN" pitchFamily="2" charset="0"/>
              <a:cs typeface="NikoshBAN" pitchFamily="2" charset="0"/>
            </a:endParaRPr>
          </a:p>
          <a:p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এই পাঠ থেকে শিক্ষার্থীরা-</a:t>
            </a:r>
          </a:p>
          <a:p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১। কঠিন পদার্থের তাপীয় প্রসারণ ব্যাখ্যা করতে পারবে;</a:t>
            </a:r>
          </a:p>
          <a:p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২</a:t>
            </a:r>
            <a:r>
              <a:rPr lang="bn-IN" sz="3200" dirty="0">
                <a:latin typeface="NikoshBAN" pitchFamily="2" charset="0"/>
                <a:cs typeface="NikoshBAN" pitchFamily="2" charset="0"/>
              </a:rPr>
              <a:t>। কঠিন পদার্থের </a:t>
            </a: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দৈর্ঘ্য </a:t>
            </a:r>
            <a:r>
              <a:rPr lang="bn-IN" sz="3200" dirty="0">
                <a:latin typeface="NikoshBAN" pitchFamily="2" charset="0"/>
                <a:cs typeface="NikoshBAN" pitchFamily="2" charset="0"/>
              </a:rPr>
              <a:t>প্রসারণ ব্যাখ্যা করতে পারবে;</a:t>
            </a:r>
          </a:p>
          <a:p>
            <a:r>
              <a:rPr lang="bn-IN" sz="3200" dirty="0">
                <a:latin typeface="NikoshBAN" pitchFamily="2" charset="0"/>
                <a:cs typeface="NikoshBAN" pitchFamily="2" charset="0"/>
              </a:rPr>
              <a:t>৩</a:t>
            </a: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। কঠিন </a:t>
            </a:r>
            <a:r>
              <a:rPr lang="bn-IN" sz="3200" dirty="0">
                <a:latin typeface="NikoshBAN" pitchFamily="2" charset="0"/>
                <a:cs typeface="NikoshBAN" pitchFamily="2" charset="0"/>
              </a:rPr>
              <a:t>পদার্থের </a:t>
            </a: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ক্ষেত্রফল </a:t>
            </a:r>
            <a:r>
              <a:rPr lang="bn-IN" sz="3200" dirty="0">
                <a:latin typeface="NikoshBAN" pitchFamily="2" charset="0"/>
                <a:cs typeface="NikoshBAN" pitchFamily="2" charset="0"/>
              </a:rPr>
              <a:t>প্রসারণ ব্যাখ্যা করতে পারবে;</a:t>
            </a:r>
          </a:p>
          <a:p>
            <a:r>
              <a:rPr lang="bn-IN" sz="3200" dirty="0">
                <a:latin typeface="NikoshBAN" pitchFamily="2" charset="0"/>
                <a:cs typeface="NikoshBAN" pitchFamily="2" charset="0"/>
              </a:rPr>
              <a:t>৪। কঠিন পদার্থের </a:t>
            </a: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আয়ত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ণ</a:t>
            </a: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IN" sz="3200" dirty="0">
                <a:latin typeface="NikoshBAN" pitchFamily="2" charset="0"/>
                <a:cs typeface="NikoshBAN" pitchFamily="2" charset="0"/>
              </a:rPr>
              <a:t>প্রসারণ ব্যাখ্যা করতে পারবে;</a:t>
            </a:r>
          </a:p>
          <a:p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৫। </a:t>
            </a: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প্রসার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ণ</a:t>
            </a: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সৃষ্ট </a:t>
            </a: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গাণিতিক সমস্যার সমাধান করতে পারবে।</a:t>
            </a:r>
          </a:p>
          <a:p>
            <a:endParaRPr lang="bn-IN" sz="3200" dirty="0" smtClean="0">
              <a:latin typeface="NikoshBAN" pitchFamily="2" charset="0"/>
              <a:cs typeface="NikoshBAN" pitchFamily="2" charset="0"/>
            </a:endParaRPr>
          </a:p>
          <a:p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3267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685799" y="5562600"/>
            <a:ext cx="7667080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তাপ প্রয়োগে কঠিন পদার্থের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অণুগুলো বর্ধিত শক্তিতে স্পন্দিত হয়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85799" y="710625"/>
            <a:ext cx="7667080" cy="5847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লোহার </a:t>
            </a: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দ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ণ্ডে</a:t>
            </a: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র </a:t>
            </a: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দৈর্ঘ্য </a:t>
            </a: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প্রসা</a:t>
            </a: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রিত হয়েছে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98689" y="3116878"/>
            <a:ext cx="15552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n-IN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লোহার দন্ড</a:t>
            </a:r>
            <a:endParaRPr lang="en-US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633865" y="3111221"/>
            <a:ext cx="29290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n-IN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তাপ প্রয়োগ করা </a:t>
            </a:r>
            <a:r>
              <a:rPr lang="bn-IN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হ</a:t>
            </a:r>
            <a:r>
              <a:rPr lang="en-US" sz="3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লো</a:t>
            </a:r>
            <a:endParaRPr lang="en-US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3296354" y="2266241"/>
            <a:ext cx="1885246" cy="3163716"/>
            <a:chOff x="3296354" y="2085617"/>
            <a:chExt cx="1885246" cy="3163716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658" t="24843" r="32049"/>
            <a:stretch/>
          </p:blipFill>
          <p:spPr>
            <a:xfrm>
              <a:off x="3296356" y="3533422"/>
              <a:ext cx="1885244" cy="1715911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96355" y="2085617"/>
              <a:ext cx="1885245" cy="1449104"/>
            </a:xfrm>
            <a:prstGeom prst="rect">
              <a:avLst/>
            </a:prstGeom>
          </p:spPr>
        </p:pic>
        <p:sp>
          <p:nvSpPr>
            <p:cNvPr id="22" name="Rectangle 21"/>
            <p:cNvSpPr/>
            <p:nvPr/>
          </p:nvSpPr>
          <p:spPr>
            <a:xfrm rot="5400000">
              <a:off x="4080650" y="1301323"/>
              <a:ext cx="316654" cy="188524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362200" y="1600203"/>
            <a:ext cx="3746612" cy="1143003"/>
            <a:chOff x="2425588" y="3428997"/>
            <a:chExt cx="3393409" cy="838203"/>
          </a:xfrm>
        </p:grpSpPr>
        <p:sp>
          <p:nvSpPr>
            <p:cNvPr id="2" name="Can 1"/>
            <p:cNvSpPr/>
            <p:nvPr/>
          </p:nvSpPr>
          <p:spPr>
            <a:xfrm rot="5400000">
              <a:off x="2660594" y="3193994"/>
              <a:ext cx="838200" cy="1308212"/>
            </a:xfrm>
            <a:prstGeom prst="can">
              <a:avLst/>
            </a:prstGeom>
            <a:blipFill dpi="0"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Can 7"/>
            <p:cNvSpPr/>
            <p:nvPr/>
          </p:nvSpPr>
          <p:spPr>
            <a:xfrm rot="5400000">
              <a:off x="3664006" y="3193993"/>
              <a:ext cx="838200" cy="1308212"/>
            </a:xfrm>
            <a:prstGeom prst="can">
              <a:avLst/>
            </a:prstGeom>
            <a:blipFill dpi="0"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Can 8"/>
            <p:cNvSpPr/>
            <p:nvPr/>
          </p:nvSpPr>
          <p:spPr>
            <a:xfrm rot="5400000">
              <a:off x="4745791" y="3193991"/>
              <a:ext cx="838200" cy="1308212"/>
            </a:xfrm>
            <a:prstGeom prst="can">
              <a:avLst/>
            </a:prstGeom>
            <a:blipFill dpi="0"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Can 5"/>
          <p:cNvSpPr/>
          <p:nvPr/>
        </p:nvSpPr>
        <p:spPr>
          <a:xfrm rot="5400000">
            <a:off x="3693992" y="288164"/>
            <a:ext cx="1102784" cy="3726856"/>
          </a:xfrm>
          <a:prstGeom prst="can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267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5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6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4" grpId="0"/>
      <p:bldP spid="16" grpId="0"/>
      <p:bldP spid="6" grpId="0" animBg="1"/>
      <p:bldP spid="6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3200400" y="1755410"/>
            <a:ext cx="1905000" cy="2379133"/>
            <a:chOff x="5967849" y="838200"/>
            <a:chExt cx="1905000" cy="2379133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671C04"/>
                </a:clrFrom>
                <a:clrTo>
                  <a:srgbClr val="671C04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67849" y="1302230"/>
              <a:ext cx="1905000" cy="1915103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23" name="Donut 22"/>
            <p:cNvSpPr/>
            <p:nvPr/>
          </p:nvSpPr>
          <p:spPr>
            <a:xfrm>
              <a:off x="6400591" y="1137968"/>
              <a:ext cx="1023466" cy="2050660"/>
            </a:xfrm>
            <a:prstGeom prst="donut">
              <a:avLst>
                <a:gd name="adj" fmla="val 34866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4" name="Frame 23"/>
            <p:cNvSpPr/>
            <p:nvPr/>
          </p:nvSpPr>
          <p:spPr>
            <a:xfrm>
              <a:off x="5967849" y="838200"/>
              <a:ext cx="1905000" cy="2379133"/>
            </a:xfrm>
            <a:prstGeom prst="frame">
              <a:avLst>
                <a:gd name="adj1" fmla="val 3230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6" name="Cube 5"/>
          <p:cNvSpPr/>
          <p:nvPr/>
        </p:nvSpPr>
        <p:spPr>
          <a:xfrm>
            <a:off x="2057400" y="1701225"/>
            <a:ext cx="4191000" cy="704466"/>
          </a:xfrm>
          <a:prstGeom prst="cube">
            <a:avLst>
              <a:gd name="adj" fmla="val 29502"/>
            </a:avLst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05" t="44880" r="16896" b="17120"/>
          <a:stretch/>
        </p:blipFill>
        <p:spPr>
          <a:xfrm>
            <a:off x="3230475" y="3396291"/>
            <a:ext cx="1828800" cy="144780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661112" y="5587425"/>
            <a:ext cx="77603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n-BD" sz="3200" dirty="0">
                <a:latin typeface="NikoshBAN" pitchFamily="2" charset="0"/>
                <a:cs typeface="NikoshBAN" pitchFamily="2" charset="0"/>
              </a:rPr>
              <a:t>তাপের প্রভাবে কঠিন </a:t>
            </a: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পদার্থের</a:t>
            </a:r>
            <a:r>
              <a:rPr lang="bn-IN" sz="3200" dirty="0">
                <a:latin typeface="NikoshBAN" pitchFamily="2" charset="0"/>
                <a:cs typeface="NikoshBAN" pitchFamily="2" charset="0"/>
              </a:rPr>
              <a:t> </a:t>
            </a: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দৈর্ঘ্য </a:t>
            </a: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প্রসারণ </a:t>
            </a:r>
            <a:r>
              <a:rPr lang="bn-BD" sz="3200" dirty="0">
                <a:latin typeface="NikoshBAN" pitchFamily="2" charset="0"/>
                <a:cs typeface="NikoshBAN" pitchFamily="2" charset="0"/>
              </a:rPr>
              <a:t>ও সংকোচন </a:t>
            </a: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ঘটে</a:t>
            </a: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। 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14" r="1000" b="10000"/>
          <a:stretch/>
        </p:blipFill>
        <p:spPr>
          <a:xfrm flipV="1">
            <a:off x="762000" y="710624"/>
            <a:ext cx="7543800" cy="889575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2191677" y="2477931"/>
            <a:ext cx="14879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n-IN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তামার </a:t>
            </a:r>
            <a:r>
              <a:rPr lang="bn-IN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দ</a:t>
            </a:r>
            <a:r>
              <a:rPr lang="en-US" sz="3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ণ্ড</a:t>
            </a:r>
            <a:endParaRPr lang="en-US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4842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mph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33" dur="5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mph" presetSubtype="0" fill="hold" grpId="2" nodeType="after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40" dur="5000" fill="hold"/>
                                        <p:tgtEl>
                                          <p:spTgt spid="6"/>
                                        </p:tgtEl>
                                      </p:cBhvr>
                                      <p:by x="66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6" grpId="2" animBg="1"/>
      <p:bldP spid="2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2018774" y="2277160"/>
            <a:ext cx="2134126" cy="2741857"/>
            <a:chOff x="3322625" y="2085006"/>
            <a:chExt cx="2134126" cy="2741857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1251" y="2133600"/>
              <a:ext cx="2095500" cy="2654508"/>
            </a:xfrm>
            <a:prstGeom prst="rect">
              <a:avLst/>
            </a:prstGeom>
          </p:spPr>
        </p:pic>
        <p:grpSp>
          <p:nvGrpSpPr>
            <p:cNvPr id="13" name="Group 12"/>
            <p:cNvGrpSpPr/>
            <p:nvPr/>
          </p:nvGrpSpPr>
          <p:grpSpPr>
            <a:xfrm>
              <a:off x="3322625" y="2085006"/>
              <a:ext cx="2134126" cy="2741857"/>
              <a:chOff x="3322625" y="2085006"/>
              <a:chExt cx="2134126" cy="2741857"/>
            </a:xfrm>
          </p:grpSpPr>
          <p:sp>
            <p:nvSpPr>
              <p:cNvPr id="6" name="Rectangle 5"/>
              <p:cNvSpPr/>
              <p:nvPr/>
            </p:nvSpPr>
            <p:spPr>
              <a:xfrm>
                <a:off x="4627656" y="2085006"/>
                <a:ext cx="829095" cy="2052663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Rectangle 31"/>
              <p:cNvSpPr/>
              <p:nvPr/>
            </p:nvSpPr>
            <p:spPr>
              <a:xfrm>
                <a:off x="3322625" y="2133600"/>
                <a:ext cx="955790" cy="195970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Flowchart: Process 6"/>
              <p:cNvSpPr/>
              <p:nvPr/>
            </p:nvSpPr>
            <p:spPr>
              <a:xfrm>
                <a:off x="4152890" y="2122200"/>
                <a:ext cx="602737" cy="504665"/>
              </a:xfrm>
              <a:prstGeom prst="flowChartProcess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Flowchart: Process 38"/>
              <p:cNvSpPr/>
              <p:nvPr/>
            </p:nvSpPr>
            <p:spPr>
              <a:xfrm>
                <a:off x="3361251" y="4077405"/>
                <a:ext cx="720365" cy="736286"/>
              </a:xfrm>
              <a:prstGeom prst="flowChartProcess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Pie 7"/>
              <p:cNvSpPr/>
              <p:nvPr/>
            </p:nvSpPr>
            <p:spPr>
              <a:xfrm>
                <a:off x="3929173" y="2136383"/>
                <a:ext cx="914400" cy="927398"/>
              </a:xfrm>
              <a:prstGeom prst="pie">
                <a:avLst>
                  <a:gd name="adj1" fmla="val 6434266"/>
                  <a:gd name="adj2" fmla="val 3577451"/>
                </a:avLst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7" name="Flowchart: Process 46"/>
              <p:cNvSpPr/>
              <p:nvPr/>
            </p:nvSpPr>
            <p:spPr>
              <a:xfrm>
                <a:off x="4843573" y="4118023"/>
                <a:ext cx="613178" cy="708840"/>
              </a:xfrm>
              <a:prstGeom prst="flowChartProcess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3" name="Cube 2"/>
          <p:cNvSpPr/>
          <p:nvPr/>
        </p:nvSpPr>
        <p:spPr>
          <a:xfrm>
            <a:off x="1676400" y="1666217"/>
            <a:ext cx="2819400" cy="304800"/>
          </a:xfrm>
          <a:prstGeom prst="cube">
            <a:avLst>
              <a:gd name="adj" fmla="val 44024"/>
            </a:avLst>
          </a:prstGeom>
          <a:solidFill>
            <a:srgbClr val="00FF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Cube 3"/>
          <p:cNvSpPr/>
          <p:nvPr/>
        </p:nvSpPr>
        <p:spPr>
          <a:xfrm>
            <a:off x="1600200" y="2409822"/>
            <a:ext cx="2819400" cy="304800"/>
          </a:xfrm>
          <a:prstGeom prst="cube">
            <a:avLst>
              <a:gd name="adj" fmla="val 51342"/>
            </a:avLst>
          </a:prstGeom>
          <a:solidFill>
            <a:srgbClr val="00FF00"/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                       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637057" y="1066800"/>
            <a:ext cx="457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2800" baseline="-25000" dirty="0">
                <a:latin typeface="Times New Roman" pitchFamily="18" charset="0"/>
                <a:cs typeface="Times New Roman" pitchFamily="18" charset="0"/>
              </a:rPr>
              <a:t>1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952744" y="3030171"/>
            <a:ext cx="457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2800" baseline="-25000" dirty="0">
                <a:latin typeface="Times New Roman" pitchFamily="18" charset="0"/>
                <a:cs typeface="Times New Roman" pitchFamily="18" charset="0"/>
              </a:rPr>
              <a:t>2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019300" y="1095372"/>
            <a:ext cx="838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Ө</a:t>
            </a:r>
            <a:r>
              <a:rPr lang="en-US" sz="2800" baseline="-25000" dirty="0" smtClean="0"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en-US" sz="2800" baseline="300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483" name="Rectangle 3"/>
          <p:cNvSpPr>
            <a:spLocks noChangeArrowheads="1"/>
          </p:cNvSpPr>
          <p:nvPr/>
        </p:nvSpPr>
        <p:spPr bwMode="auto">
          <a:xfrm>
            <a:off x="0" y="14001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485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6028294" y="603957"/>
            <a:ext cx="224298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2400" baseline="-25000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400" baseline="-25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=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bn-BD" sz="2400" dirty="0" smtClean="0">
                <a:latin typeface="NikoshBAN" pitchFamily="2" charset="0"/>
                <a:cs typeface="NikoshBAN" pitchFamily="2" charset="0"/>
              </a:rPr>
              <a:t>আদি দৈর্ঘ্য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aseline="-25000" dirty="0" smtClean="0">
                <a:latin typeface="Times New Roman" pitchFamily="18" charset="0"/>
                <a:cs typeface="Times New Roman" pitchFamily="18" charset="0"/>
              </a:rPr>
              <a:t>  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028293" y="1440866"/>
            <a:ext cx="224298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Ө</a:t>
            </a:r>
            <a:r>
              <a:rPr lang="en-US" sz="2400" baseline="-25000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bn-BD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bn-BD" sz="2400" b="1" dirty="0" smtClean="0">
                <a:latin typeface="Times New Roman" pitchFamily="18" charset="0"/>
                <a:cs typeface="Times New Roman" pitchFamily="18" charset="0"/>
              </a:rPr>
              <a:t>=</a:t>
            </a:r>
            <a:r>
              <a:rPr lang="bn-BD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bn-BD" sz="2400" dirty="0" smtClean="0">
                <a:latin typeface="NikoshBAN" pitchFamily="2" charset="0"/>
                <a:cs typeface="NikoshBAN" pitchFamily="2" charset="0"/>
              </a:rPr>
              <a:t>আদি তাপমাত্রা</a:t>
            </a:r>
            <a:r>
              <a:rPr lang="en-US" sz="2400" baseline="300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028292" y="2271888"/>
            <a:ext cx="2242985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bn-BD" sz="2400" dirty="0" smtClean="0">
                <a:latin typeface="NikoshBAN" pitchFamily="2" charset="0"/>
                <a:cs typeface="NikoshBAN" pitchFamily="2" charset="0"/>
              </a:rPr>
              <a:t> দৈর্ঘ্য বৃদ্ধি =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2400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– l</a:t>
            </a:r>
            <a:r>
              <a:rPr lang="en-US" sz="2400" baseline="-25000" dirty="0" smtClean="0">
                <a:latin typeface="Times New Roman" pitchFamily="18" charset="0"/>
                <a:cs typeface="Times New Roman" pitchFamily="18" charset="0"/>
              </a:rPr>
              <a:t>1</a:t>
            </a:r>
            <a:endParaRPr lang="en-US" sz="24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5485061" y="3221687"/>
            <a:ext cx="2786216" cy="5232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latin typeface="Times New Roman"/>
                <a:cs typeface="Times New Roman"/>
              </a:rPr>
              <a:t>α</a:t>
            </a:r>
            <a:r>
              <a:rPr lang="bn-BD" sz="2800" dirty="0" smtClean="0">
                <a:latin typeface="Times New Roman"/>
                <a:cs typeface="Times New Roman"/>
              </a:rPr>
              <a:t> </a:t>
            </a:r>
            <a:r>
              <a:rPr lang="bn-BD" sz="2800" b="1" dirty="0" smtClean="0">
                <a:latin typeface="Times New Roman"/>
                <a:cs typeface="Times New Roman"/>
              </a:rPr>
              <a:t>=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দৈর্ঘ্য 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প্রসার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ণ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সহগ</a:t>
            </a:r>
            <a:endParaRPr lang="en-US" sz="2800" dirty="0"/>
          </a:p>
        </p:txBody>
      </p:sp>
      <p:sp>
        <p:nvSpPr>
          <p:cNvPr id="41" name="TextBox 40"/>
          <p:cNvSpPr txBox="1"/>
          <p:nvPr/>
        </p:nvSpPr>
        <p:spPr>
          <a:xfrm>
            <a:off x="1795616" y="3163002"/>
            <a:ext cx="838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Ө</a:t>
            </a:r>
            <a:r>
              <a:rPr lang="en-US" sz="2800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baseline="-25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aseline="300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6028292" y="993423"/>
            <a:ext cx="2242985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2400" baseline="-25000" dirty="0" smtClean="0"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=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bn-BD" sz="2400" dirty="0" smtClean="0">
                <a:latin typeface="NikoshBAN" pitchFamily="2" charset="0"/>
                <a:cs typeface="NikoshBAN" pitchFamily="2" charset="0"/>
              </a:rPr>
              <a:t>শেষ দৈর্ঘ্য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aseline="-25000" dirty="0" smtClean="0">
                <a:latin typeface="Times New Roman" pitchFamily="18" charset="0"/>
                <a:cs typeface="Times New Roman" pitchFamily="18" charset="0"/>
              </a:rPr>
              <a:t>  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6028292" y="1877020"/>
            <a:ext cx="224298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Ө</a:t>
            </a:r>
            <a:r>
              <a:rPr lang="en-US" sz="2400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bn-BD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bn-BD" sz="2400" b="1" dirty="0" smtClean="0">
                <a:latin typeface="Times New Roman" pitchFamily="18" charset="0"/>
                <a:cs typeface="Times New Roman" pitchFamily="18" charset="0"/>
              </a:rPr>
              <a:t>=</a:t>
            </a:r>
            <a:r>
              <a:rPr lang="bn-BD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bn-BD" sz="2400" dirty="0" smtClean="0">
                <a:latin typeface="NikoshBAN" pitchFamily="2" charset="0"/>
                <a:cs typeface="NikoshBAN" pitchFamily="2" charset="0"/>
              </a:rPr>
              <a:t>শেষ তাপমাত্রা</a:t>
            </a:r>
            <a:r>
              <a:rPr lang="en-US" sz="2400" baseline="300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5462559" y="2740377"/>
            <a:ext cx="2824842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bn-BD" sz="2400" dirty="0" smtClean="0">
                <a:latin typeface="NikoshBAN" pitchFamily="2" charset="0"/>
                <a:cs typeface="NikoshBAN" pitchFamily="2" charset="0"/>
              </a:rPr>
              <a:t> তাপমাত্রা বৃদ্ধি = </a:t>
            </a:r>
            <a:r>
              <a:rPr lang="en-US" sz="2400" dirty="0" smtClean="0">
                <a:latin typeface="Times New Roman"/>
                <a:cs typeface="Times New Roman"/>
              </a:rPr>
              <a:t>Ө</a:t>
            </a:r>
            <a:r>
              <a:rPr lang="en-US" sz="2400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2400" dirty="0" smtClean="0">
                <a:latin typeface="Times New Roman"/>
                <a:cs typeface="Times New Roman"/>
              </a:rPr>
              <a:t>Ө</a:t>
            </a:r>
            <a:r>
              <a:rPr lang="en-US" sz="2400" baseline="-25000" dirty="0" smtClean="0">
                <a:latin typeface="Times New Roman" pitchFamily="18" charset="0"/>
                <a:cs typeface="Times New Roman" pitchFamily="18" charset="0"/>
              </a:rPr>
              <a:t>1</a:t>
            </a:r>
            <a:endParaRPr lang="en-US" sz="2400" dirty="0">
              <a:latin typeface="NikoshBAN" pitchFamily="2" charset="0"/>
              <a:cs typeface="NikoshBAN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5485061" y="3646890"/>
                <a:ext cx="2786216" cy="85401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/>
                          <a:ea typeface="Cambria Math"/>
                        </a:rPr>
                        <m:t>∴</m:t>
                      </m:r>
                      <m:r>
                        <a:rPr lang="bn-BD" sz="2400" b="0" i="1" smtClean="0">
                          <a:latin typeface="Cambria Math"/>
                          <a:ea typeface="Cambria Math"/>
                        </a:rPr>
                        <m:t> </m:t>
                      </m:r>
                      <m:r>
                        <a:rPr lang="bn-BD" sz="2400" b="0" i="1" smtClean="0">
                          <a:latin typeface="Cambria Math"/>
                          <a:ea typeface="Cambria Math"/>
                        </a:rPr>
                        <m:t>𝛼</m:t>
                      </m:r>
                      <m:r>
                        <a:rPr lang="bn-BD" sz="2400" b="0" i="1" smtClean="0">
                          <a:latin typeface="Cambria Math"/>
                          <a:ea typeface="Cambria Math"/>
                        </a:rPr>
                        <m:t> = </m:t>
                      </m:r>
                      <m:f>
                        <m:fPr>
                          <m:ctrlPr>
                            <a:rPr lang="bn-BD" sz="24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bn-BD" sz="24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/>
                                  <a:ea typeface="Cambria Math"/>
                                </a:rPr>
                                <m:t>𝑙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b>
                          </m:sSub>
                          <m:r>
                            <a:rPr lang="bn-BD" sz="2400" b="0" i="1" smtClean="0">
                              <a:latin typeface="Cambria Math"/>
                              <a:ea typeface="Cambria Math"/>
                            </a:rPr>
                            <m:t>−</m:t>
                          </m:r>
                          <m:sSub>
                            <m:sSubPr>
                              <m:ctrlPr>
                                <a:rPr lang="bn-BD" sz="24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/>
                                  <a:ea typeface="Cambria Math"/>
                                </a:rPr>
                                <m:t>𝑙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/>
                                  <a:ea typeface="Cambria Math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bn-BD" sz="24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/>
                                  <a:ea typeface="Cambria Math"/>
                                </a:rPr>
                                <m:t>𝑙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/>
                                  <a:ea typeface="Cambria Math"/>
                                </a:rPr>
                                <m:t>1</m:t>
                              </m:r>
                            </m:sub>
                          </m:sSub>
                          <m:d>
                            <m:dPr>
                              <m:ctrlPr>
                                <a:rPr lang="bn-BD" sz="24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bn-BD" sz="2400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bn-BD" sz="2400" b="0" i="1" smtClean="0">
                                      <a:latin typeface="Cambria Math"/>
                                      <a:ea typeface="Cambria Math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/>
                                      <a:ea typeface="Cambria Math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bn-BD" sz="2400" b="0" i="1" smtClean="0">
                                  <a:latin typeface="Cambria Math"/>
                                  <a:ea typeface="Cambria Math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/>
                                      <a:ea typeface="Cambria Math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/>
                                      <a:ea typeface="Cambria Math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85061" y="3646890"/>
                <a:ext cx="2786216" cy="854016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4703510" y="4521198"/>
                <a:ext cx="3567767" cy="845616"/>
              </a:xfrm>
              <a:prstGeom prst="rect">
                <a:avLst/>
              </a:prstGeom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∴</m:t>
                      </m:r>
                      <m:r>
                        <m:rPr>
                          <m:sty m:val="p"/>
                        </m:rPr>
                        <a:rPr lang="en-US" sz="200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α</m:t>
                      </m:r>
                      <m:r>
                        <a:rPr lang="en-US" sz="20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bn-IN" sz="20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দৈর্ঘ্য</m:t>
                          </m:r>
                          <m:r>
                            <a:rPr lang="bn-IN" sz="20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bn-IN" sz="20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প্রসারণ</m:t>
                          </m:r>
                        </m:num>
                        <m:den>
                          <m:r>
                            <a:rPr lang="bn-IN" sz="20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আদি</m:t>
                          </m:r>
                          <m:r>
                            <a:rPr lang="bn-IN" sz="20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bn-IN" sz="20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দৈর্ঘ্য</m:t>
                          </m:r>
                          <m:r>
                            <a:rPr lang="bn-IN" sz="20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×</m:t>
                          </m:r>
                          <m:r>
                            <a:rPr lang="bn-IN" sz="20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তাপমাত্রা</m:t>
                          </m:r>
                          <m:r>
                            <a:rPr lang="bn-IN" sz="20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bn-IN" sz="20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বৃদ্ধি</m:t>
                          </m:r>
                        </m:den>
                      </m:f>
                    </m:oMath>
                  </m:oMathPara>
                </a14:m>
                <a:endParaRPr lang="en-US" sz="2000" dirty="0">
                  <a:latin typeface="NikoshBAN" panose="02000000000000000000" pitchFamily="2" charset="0"/>
                  <a:cs typeface="NikoshBAN" panose="02000000000000000000" pitchFamily="2" charset="0"/>
                </a:endParaRP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3510" y="4521198"/>
                <a:ext cx="3567767" cy="845616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/>
          <p:cNvSpPr txBox="1"/>
          <p:nvPr/>
        </p:nvSpPr>
        <p:spPr>
          <a:xfrm flipH="1">
            <a:off x="677333" y="5377890"/>
            <a:ext cx="7744176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1m </a:t>
            </a:r>
            <a:r>
              <a:rPr lang="bn-IN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দৈর্ঘ্যের কোন কঠিন পদার্থের </a:t>
            </a:r>
            <a:r>
              <a:rPr lang="bn-IN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দ</a:t>
            </a:r>
            <a:r>
              <a:rPr lang="en-US" sz="2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ণ্ডে</a:t>
            </a:r>
            <a:r>
              <a:rPr lang="bn-IN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র </a:t>
            </a:r>
            <a:r>
              <a:rPr lang="bn-IN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তাপমাত্রা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1K </a:t>
            </a:r>
            <a:r>
              <a:rPr lang="bn-IN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বৃদ্ধির </a:t>
            </a:r>
            <a:r>
              <a:rPr lang="bn-IN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ফলে যতটুকু দৈর্ঘ্য</a:t>
            </a:r>
            <a:endParaRPr lang="en-US" sz="2400" dirty="0" smtClean="0"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r>
              <a:rPr lang="bn-IN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বৃদ্ধি পায় তাকে ঐ দন্ডের উপাদানের দৈর্ঘ্য প্রসারণ সহগ বলে।</a:t>
            </a:r>
            <a:endParaRPr lang="en-US" sz="24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259534" y="603971"/>
            <a:ext cx="21916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n-IN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এলুমিনিয়াম </a:t>
            </a:r>
            <a:r>
              <a:rPr lang="bn-IN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দ</a:t>
            </a:r>
            <a:r>
              <a:rPr lang="en-US" sz="3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ণ্ড</a:t>
            </a:r>
            <a:endParaRPr lang="en-US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flipH="1">
            <a:off x="4444360" y="1282461"/>
            <a:ext cx="2598" cy="114993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H="1">
            <a:off x="4898664" y="1282461"/>
            <a:ext cx="29870" cy="143216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995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7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mph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38" dur="5000" fill="hold"/>
                                        <p:tgtEl>
                                          <p:spTgt spid="4"/>
                                        </p:tgtEl>
                                      </p:cBhvr>
                                      <p:by x="12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000"/>
                            </p:stCondLst>
                            <p:childTnLst>
                              <p:par>
                                <p:cTn id="4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3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11111E-6 L 0.03281 0.00417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2" y="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000"/>
                            </p:stCondLst>
                            <p:childTnLst>
                              <p:par>
                                <p:cTn id="8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3000"/>
                            </p:stCondLst>
                            <p:childTnLst>
                              <p:par>
                                <p:cTn id="8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8" dur="2000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2000"/>
                            </p:stCondLst>
                            <p:childTnLst>
                              <p:par>
                                <p:cTn id="1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2" dur="2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4000"/>
                            </p:stCondLst>
                            <p:childTnLst>
                              <p:par>
                                <p:cTn id="1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6" dur="20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4" grpId="1" animBg="1"/>
      <p:bldP spid="4" grpId="2" animBg="1"/>
      <p:bldP spid="5" grpId="0"/>
      <p:bldP spid="20" grpId="0"/>
      <p:bldP spid="22" grpId="0"/>
      <p:bldP spid="34" grpId="0"/>
      <p:bldP spid="35" grpId="0"/>
      <p:bldP spid="36" grpId="0"/>
      <p:bldP spid="37" grpId="0"/>
      <p:bldP spid="41" grpId="0"/>
      <p:bldP spid="45" grpId="0"/>
      <p:bldP spid="46" grpId="0"/>
      <p:bldP spid="48" grpId="0"/>
      <p:bldP spid="10" grpId="0"/>
      <p:bldP spid="17" grpId="0"/>
      <p:bldP spid="18" grpId="0" build="p" animBg="1"/>
      <p:bldP spid="29" grpId="0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672</TotalTime>
  <Words>981</Words>
  <Application>Microsoft Office PowerPoint</Application>
  <PresentationFormat>On-screen Show (4:3)</PresentationFormat>
  <Paragraphs>148</Paragraphs>
  <Slides>17</Slides>
  <Notes>15</Notes>
  <HiddenSlides>2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Arial</vt:lpstr>
      <vt:lpstr>Calibri</vt:lpstr>
      <vt:lpstr>Cambria Math</vt:lpstr>
      <vt:lpstr>Garamond</vt:lpstr>
      <vt:lpstr>NikoshBAN</vt:lpstr>
      <vt:lpstr>Symbol</vt:lpstr>
      <vt:lpstr>Times New Roman</vt:lpstr>
      <vt:lpstr>Vrinda</vt:lpstr>
      <vt:lpstr>Organic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Debdas</dc:creator>
  <cp:lastModifiedBy>D karmoker</cp:lastModifiedBy>
  <cp:revision>91</cp:revision>
  <dcterms:created xsi:type="dcterms:W3CDTF">2015-07-17T15:17:03Z</dcterms:created>
  <dcterms:modified xsi:type="dcterms:W3CDTF">2016-08-06T14:07:53Z</dcterms:modified>
</cp:coreProperties>
</file>